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sldIdLst>
    <p:sldId id="256" r:id="rId2"/>
    <p:sldId id="257" r:id="rId3"/>
    <p:sldId id="259" r:id="rId4"/>
    <p:sldId id="263" r:id="rId5"/>
    <p:sldId id="273" r:id="rId6"/>
    <p:sldId id="261" r:id="rId7"/>
    <p:sldId id="262" r:id="rId8"/>
    <p:sldId id="264" r:id="rId9"/>
    <p:sldId id="265" r:id="rId10"/>
    <p:sldId id="272" r:id="rId11"/>
    <p:sldId id="266" r:id="rId12"/>
    <p:sldId id="268" r:id="rId13"/>
    <p:sldId id="270" r:id="rId14"/>
    <p:sldId id="267" r:id="rId15"/>
    <p:sldId id="271" r:id="rId16"/>
    <p:sldId id="274" r:id="rId17"/>
    <p:sldId id="275" r:id="rId18"/>
    <p:sldId id="276" r:id="rId19"/>
    <p:sldId id="278" r:id="rId20"/>
    <p:sldId id="279" r:id="rId21"/>
    <p:sldId id="285" r:id="rId22"/>
    <p:sldId id="280" r:id="rId23"/>
    <p:sldId id="281" r:id="rId24"/>
    <p:sldId id="282" r:id="rId25"/>
    <p:sldId id="283"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223F"/>
    <a:srgbClr val="81A936"/>
    <a:srgbClr val="016874"/>
    <a:srgbClr val="80A737"/>
    <a:srgbClr val="F3F4CD"/>
    <a:srgbClr val="06233E"/>
    <a:srgbClr val="003CFF"/>
    <a:srgbClr val="1573DD"/>
    <a:srgbClr val="111111"/>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1"/>
    <p:restoredTop sz="95872"/>
  </p:normalViewPr>
  <p:slideViewPr>
    <p:cSldViewPr snapToGrid="0" snapToObjects="1">
      <p:cViewPr>
        <p:scale>
          <a:sx n="95" d="100"/>
          <a:sy n="95" d="100"/>
        </p:scale>
        <p:origin x="1160" y="54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239D1-3F7B-5149-B03E-340E9E53DF43}" type="datetimeFigureOut">
              <a:rPr lang="en-US" smtClean="0"/>
              <a:t>1/31/17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ADA09-9646-234C-8065-A05665753E3F}" type="slidenum">
              <a:rPr lang="en-US" smtClean="0"/>
              <a:t>‹#›</a:t>
            </a:fld>
            <a:endParaRPr lang="en-US" dirty="0"/>
          </a:p>
        </p:txBody>
      </p:sp>
    </p:spTree>
    <p:extLst>
      <p:ext uri="{BB962C8B-B14F-4D97-AF65-F5344CB8AC3E}">
        <p14:creationId xmlns:p14="http://schemas.microsoft.com/office/powerpoint/2010/main" val="861017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1</a:t>
            </a:fld>
            <a:endParaRPr lang="en-US" dirty="0"/>
          </a:p>
        </p:txBody>
      </p:sp>
    </p:spTree>
    <p:extLst>
      <p:ext uri="{BB962C8B-B14F-4D97-AF65-F5344CB8AC3E}">
        <p14:creationId xmlns:p14="http://schemas.microsoft.com/office/powerpoint/2010/main" val="1372376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6</a:t>
            </a:fld>
            <a:endParaRPr lang="en-US" dirty="0"/>
          </a:p>
        </p:txBody>
      </p:sp>
    </p:spTree>
    <p:extLst>
      <p:ext uri="{BB962C8B-B14F-4D97-AF65-F5344CB8AC3E}">
        <p14:creationId xmlns:p14="http://schemas.microsoft.com/office/powerpoint/2010/main" val="106934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393700" y="685800"/>
            <a:ext cx="10274300" cy="1947863"/>
          </a:xfrm>
          <a:prstGeom prst="rect">
            <a:avLst/>
          </a:prstGeom>
        </p:spPr>
        <p:txBody>
          <a:bodyPr>
            <a:normAutofit/>
          </a:bodyPr>
          <a:lstStyle/>
          <a:p>
            <a:pPr algn="l"/>
            <a:r>
              <a:rPr lang="en-US" sz="6600" dirty="0" smtClean="0">
                <a:solidFill>
                  <a:schemeClr val="tx1"/>
                </a:solidFill>
              </a:rPr>
              <a:t>Washington RUC </a:t>
            </a:r>
            <a:endParaRPr lang="en-US" sz="6600" dirty="0">
              <a:solidFill>
                <a:schemeClr val="tx1"/>
              </a:solidFill>
            </a:endParaRPr>
          </a:p>
        </p:txBody>
      </p:sp>
      <p:sp>
        <p:nvSpPr>
          <p:cNvPr id="10" name="Subtitle 2"/>
          <p:cNvSpPr>
            <a:spLocks noGrp="1"/>
          </p:cNvSpPr>
          <p:nvPr>
            <p:ph type="subTitle" idx="1" hasCustomPrompt="1"/>
          </p:nvPr>
        </p:nvSpPr>
        <p:spPr>
          <a:xfrm>
            <a:off x="393700" y="2829698"/>
            <a:ext cx="10274300" cy="3025002"/>
          </a:xfrm>
          <a:prstGeom prst="rect">
            <a:avLst/>
          </a:prstGeom>
        </p:spPr>
        <p:txBody>
          <a:bodyPr>
            <a:noAutofit/>
          </a:bodyPr>
          <a:lstStyle>
            <a:lvl1pPr>
              <a:defRPr baseline="0"/>
            </a:lvl1pPr>
          </a:lstStyle>
          <a:p>
            <a:pPr algn="l"/>
            <a:r>
              <a:rPr lang="en-US" sz="2800" dirty="0" smtClean="0">
                <a:solidFill>
                  <a:srgbClr val="646464"/>
                </a:solidFill>
                <a:latin typeface="Nokia Pure Text" charset="0"/>
                <a:ea typeface="Nokia Pure Text" charset="0"/>
                <a:cs typeface="Nokia Pure Text" charset="0"/>
              </a:rPr>
              <a:t>Name 1</a:t>
            </a:r>
          </a:p>
          <a:p>
            <a:pPr algn="l"/>
            <a:r>
              <a:rPr lang="en-US" sz="2800" dirty="0" smtClean="0">
                <a:solidFill>
                  <a:srgbClr val="646464"/>
                </a:solidFill>
                <a:latin typeface="Nokia Pure Text" charset="0"/>
                <a:ea typeface="Nokia Pure Text" charset="0"/>
                <a:cs typeface="Nokia Pure Text" charset="0"/>
              </a:rPr>
              <a:t>Name 2</a:t>
            </a:r>
            <a:endParaRPr lang="en-US" sz="2800" dirty="0">
              <a:solidFill>
                <a:srgbClr val="646464"/>
              </a:solidFill>
              <a:latin typeface="Nokia Pure Text" charset="0"/>
              <a:ea typeface="Nokia Pure Text" charset="0"/>
              <a:cs typeface="Nokia Pure Text" charset="0"/>
            </a:endParaRPr>
          </a:p>
        </p:txBody>
      </p:sp>
    </p:spTree>
    <p:extLst>
      <p:ext uri="{BB962C8B-B14F-4D97-AF65-F5344CB8AC3E}">
        <p14:creationId xmlns:p14="http://schemas.microsoft.com/office/powerpoint/2010/main" val="61135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63F1C9-B508-B548-88FB-A77842C5D3AC}" type="datetime3">
              <a:rPr lang="en-US" smtClean="0"/>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448148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B00F32-F430-A94B-B4F1-C8F71CD23736}" type="datetime3">
              <a:rPr lang="en-US" smtClean="0"/>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80522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867327"/>
          </a:xfrm>
          <a:prstGeom prst="rect">
            <a:avLst/>
          </a:prstGeom>
        </p:spPr>
        <p:txBody>
          <a:bodyPr anchor="t"/>
          <a:lstStyle>
            <a:lvl1pPr>
              <a:defRPr b="0" i="0" baseline="0">
                <a:solidFill>
                  <a:srgbClr val="016874"/>
                </a:solidFill>
                <a:latin typeface="Roboto" charset="0"/>
                <a:ea typeface="Roboto" charset="0"/>
                <a:cs typeface="Roboto" charset="0"/>
              </a:defRPr>
            </a:lvl1pPr>
          </a:lstStyle>
          <a:p>
            <a:r>
              <a:rPr lang="en-US" dirty="0" smtClean="0"/>
              <a:t>Click to edit Master title style this is a </a:t>
            </a:r>
            <a:endParaRPr lang="en-US" dirty="0"/>
          </a:p>
        </p:txBody>
      </p:sp>
      <p:sp>
        <p:nvSpPr>
          <p:cNvPr id="3" name="Content Placeholder 2"/>
          <p:cNvSpPr>
            <a:spLocks noGrp="1"/>
          </p:cNvSpPr>
          <p:nvPr>
            <p:ph idx="1"/>
          </p:nvPr>
        </p:nvSpPr>
        <p:spPr>
          <a:xfrm>
            <a:off x="838200" y="1351722"/>
            <a:ext cx="10515600" cy="4825241"/>
          </a:xfrm>
          <a:prstGeom prst="rect">
            <a:avLst/>
          </a:prstGeom>
        </p:spPr>
        <p:txBody>
          <a:bodyPr/>
          <a:lstStyle>
            <a:lvl1pPr>
              <a:buClr>
                <a:srgbClr val="81A936"/>
              </a:buClr>
              <a:defRPr sz="2600" b="0" i="0">
                <a:solidFill>
                  <a:srgbClr val="06233E"/>
                </a:solidFill>
                <a:latin typeface="Roboto Light" charset="0"/>
                <a:ea typeface="Roboto Light" charset="0"/>
                <a:cs typeface="Roboto Light" charset="0"/>
              </a:defRPr>
            </a:lvl1pPr>
            <a:lvl2pPr>
              <a:buClr>
                <a:srgbClr val="81A936"/>
              </a:buClr>
              <a:defRPr sz="2600" b="0" i="0">
                <a:solidFill>
                  <a:srgbClr val="06233E"/>
                </a:solidFill>
                <a:latin typeface="Roboto Light" charset="0"/>
                <a:ea typeface="Roboto Light" charset="0"/>
                <a:cs typeface="Roboto Light" charset="0"/>
              </a:defRPr>
            </a:lvl2pPr>
            <a:lvl3pPr>
              <a:buClr>
                <a:srgbClr val="81A936"/>
              </a:buClr>
              <a:defRPr sz="2600" b="0" i="0">
                <a:solidFill>
                  <a:srgbClr val="06233E"/>
                </a:solidFill>
                <a:latin typeface="Roboto Light" charset="0"/>
                <a:ea typeface="Roboto Light" charset="0"/>
                <a:cs typeface="Roboto Light" charset="0"/>
              </a:defRPr>
            </a:lvl3pPr>
            <a:lvl4pPr>
              <a:buClr>
                <a:srgbClr val="81A936"/>
              </a:buClr>
              <a:defRPr sz="2600" b="0" i="0">
                <a:solidFill>
                  <a:srgbClr val="06233E"/>
                </a:solidFill>
                <a:latin typeface="Roboto Light" charset="0"/>
                <a:ea typeface="Roboto Light" charset="0"/>
                <a:cs typeface="Roboto Light" charset="0"/>
              </a:defRPr>
            </a:lvl4pPr>
            <a:lvl5pPr>
              <a:buClr>
                <a:srgbClr val="81A936"/>
              </a:buClr>
              <a:defRPr sz="2600" b="0" i="0">
                <a:solidFill>
                  <a:srgbClr val="06233E"/>
                </a:solidFill>
                <a:latin typeface="Roboto Light" charset="0"/>
                <a:ea typeface="Roboto Light" charset="0"/>
                <a:cs typeface="Roboto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838200" y="6462366"/>
            <a:ext cx="2743200" cy="365125"/>
          </a:xfrm>
        </p:spPr>
        <p:txBody>
          <a:bodyPr/>
          <a:lstStyle>
            <a:lvl1pPr>
              <a:defRPr b="0" i="0">
                <a:latin typeface="Roboto Light" charset="0"/>
                <a:ea typeface="Roboto Light" charset="0"/>
                <a:cs typeface="Roboto Light" charset="0"/>
              </a:defRPr>
            </a:lvl1pPr>
          </a:lstStyle>
          <a:p>
            <a:fld id="{385E3818-D624-644E-B734-959F0AE67221}" type="datetime3">
              <a:rPr lang="en-US" smtClean="0"/>
              <a:pPr/>
              <a:t>31 January 2017</a:t>
            </a:fld>
            <a:endParaRPr lang="en-US" dirty="0"/>
          </a:p>
        </p:txBody>
      </p:sp>
      <p:sp>
        <p:nvSpPr>
          <p:cNvPr id="5" name="Footer Placeholder 4"/>
          <p:cNvSpPr>
            <a:spLocks noGrp="1"/>
          </p:cNvSpPr>
          <p:nvPr>
            <p:ph type="ftr" sz="quarter" idx="11"/>
          </p:nvPr>
        </p:nvSpPr>
        <p:spPr>
          <a:xfrm>
            <a:off x="4038600" y="6462366"/>
            <a:ext cx="4114800" cy="365125"/>
          </a:xfrm>
        </p:spPr>
        <p:txBody>
          <a:bodyPr/>
          <a:lstStyle>
            <a:lvl1pPr>
              <a:defRPr b="0" i="0">
                <a:latin typeface="Roboto Light" charset="0"/>
                <a:ea typeface="Roboto Light" charset="0"/>
                <a:cs typeface="Roboto Light" charset="0"/>
              </a:defRPr>
            </a:lvl1pPr>
          </a:lstStyle>
          <a:p>
            <a:r>
              <a:rPr lang="en-US" dirty="0" smtClean="0"/>
              <a:t>INFO 490: Capstone I</a:t>
            </a:r>
            <a:endParaRPr lang="en-US" dirty="0"/>
          </a:p>
        </p:txBody>
      </p:sp>
      <p:sp>
        <p:nvSpPr>
          <p:cNvPr id="6" name="Slide Number Placeholder 5"/>
          <p:cNvSpPr>
            <a:spLocks noGrp="1"/>
          </p:cNvSpPr>
          <p:nvPr>
            <p:ph type="sldNum" sz="quarter" idx="12"/>
          </p:nvPr>
        </p:nvSpPr>
        <p:spPr>
          <a:xfrm>
            <a:off x="8610600" y="6462366"/>
            <a:ext cx="2743200" cy="365125"/>
          </a:xfrm>
        </p:spPr>
        <p:txBody>
          <a:bodyPr/>
          <a:lstStyle>
            <a:lvl1pPr>
              <a:defRPr b="0" i="0">
                <a:latin typeface="Roboto Light" charset="0"/>
                <a:ea typeface="Roboto Light" charset="0"/>
                <a:cs typeface="Roboto Light" charset="0"/>
              </a:defRPr>
            </a:lvl1pPr>
          </a:lstStyle>
          <a:p>
            <a:fld id="{D5CA0C7D-F565-574B-BF4C-06D8948AD58D}" type="slidenum">
              <a:rPr lang="en-US" smtClean="0"/>
              <a:pPr/>
              <a:t>‹#›</a:t>
            </a:fld>
            <a:endParaRPr lang="en-US" dirty="0"/>
          </a:p>
        </p:txBody>
      </p:sp>
      <p:cxnSp>
        <p:nvCxnSpPr>
          <p:cNvPr id="7" name="Straight Connector 6"/>
          <p:cNvCxnSpPr/>
          <p:nvPr userDrawn="1"/>
        </p:nvCxnSpPr>
        <p:spPr>
          <a:xfrm>
            <a:off x="-13252" y="26504"/>
            <a:ext cx="3326296" cy="0"/>
          </a:xfrm>
          <a:prstGeom prst="line">
            <a:avLst/>
          </a:prstGeom>
          <a:ln w="95250">
            <a:solidFill>
              <a:srgbClr val="0168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10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9B728E-7569-5540-90A5-C65A41E73B13}" type="datetime3">
              <a:rPr lang="en-US" smtClean="0"/>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324346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F35585-7487-844C-91F5-3F4FBF681C60}" type="datetime3">
              <a:rPr lang="en-US" smtClean="0"/>
              <a:t>31 January 2017</a:t>
            </a:fld>
            <a:endParaRPr lang="en-US" dirty="0"/>
          </a:p>
        </p:txBody>
      </p:sp>
      <p:sp>
        <p:nvSpPr>
          <p:cNvPr id="6" name="Footer Placeholder 5"/>
          <p:cNvSpPr>
            <a:spLocks noGrp="1"/>
          </p:cNvSpPr>
          <p:nvPr>
            <p:ph type="ftr" sz="quarter" idx="11"/>
          </p:nvPr>
        </p:nvSpPr>
        <p:spPr/>
        <p:txBody>
          <a:bodyPr/>
          <a:lstStyle/>
          <a:p>
            <a:r>
              <a:rPr lang="en-US" dirty="0" smtClean="0"/>
              <a:t>INFO 490: Capstone I</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76552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7E0B13-C446-5B4B-9D28-AF422E56652F}" type="datetime3">
              <a:rPr lang="en-US" smtClean="0"/>
              <a:t>31 January 2017</a:t>
            </a:fld>
            <a:endParaRPr lang="en-US" dirty="0"/>
          </a:p>
        </p:txBody>
      </p:sp>
      <p:sp>
        <p:nvSpPr>
          <p:cNvPr id="8" name="Footer Placeholder 7"/>
          <p:cNvSpPr>
            <a:spLocks noGrp="1"/>
          </p:cNvSpPr>
          <p:nvPr>
            <p:ph type="ftr" sz="quarter" idx="11"/>
          </p:nvPr>
        </p:nvSpPr>
        <p:spPr/>
        <p:txBody>
          <a:bodyPr/>
          <a:lstStyle/>
          <a:p>
            <a:r>
              <a:rPr lang="en-US" dirty="0" smtClean="0"/>
              <a:t>INFO 490: Capstone I</a:t>
            </a:r>
            <a:endParaRPr lang="en-US" dirty="0"/>
          </a:p>
        </p:txBody>
      </p:sp>
      <p:sp>
        <p:nvSpPr>
          <p:cNvPr id="9" name="Slide Number Placeholder 8"/>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448688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5A1A7C-3CD6-634E-8A8A-7BAD58E4497D}" type="datetime3">
              <a:rPr lang="en-US" smtClean="0"/>
              <a:t>31 January 2017</a:t>
            </a:fld>
            <a:endParaRPr lang="en-US" dirty="0"/>
          </a:p>
        </p:txBody>
      </p:sp>
      <p:sp>
        <p:nvSpPr>
          <p:cNvPr id="4" name="Footer Placeholder 3"/>
          <p:cNvSpPr>
            <a:spLocks noGrp="1"/>
          </p:cNvSpPr>
          <p:nvPr>
            <p:ph type="ftr" sz="quarter" idx="11"/>
          </p:nvPr>
        </p:nvSpPr>
        <p:spPr/>
        <p:txBody>
          <a:bodyPr/>
          <a:lstStyle/>
          <a:p>
            <a:r>
              <a:rPr lang="en-US" dirty="0" smtClean="0"/>
              <a:t>INFO 490: Capstone I</a:t>
            </a:r>
            <a:endParaRPr lang="en-US" dirty="0"/>
          </a:p>
        </p:txBody>
      </p:sp>
      <p:sp>
        <p:nvSpPr>
          <p:cNvPr id="5" name="Slide Number Placeholder 4"/>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208176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7E7C26-0A88-FC46-A94D-F24B8A7CE4C9}" type="datetime3">
              <a:rPr lang="en-US" smtClean="0"/>
              <a:t>31 January 2017</a:t>
            </a:fld>
            <a:endParaRPr lang="en-US" dirty="0"/>
          </a:p>
        </p:txBody>
      </p:sp>
      <p:sp>
        <p:nvSpPr>
          <p:cNvPr id="3" name="Footer Placeholder 2"/>
          <p:cNvSpPr>
            <a:spLocks noGrp="1"/>
          </p:cNvSpPr>
          <p:nvPr>
            <p:ph type="ftr" sz="quarter" idx="11"/>
          </p:nvPr>
        </p:nvSpPr>
        <p:spPr/>
        <p:txBody>
          <a:bodyPr/>
          <a:lstStyle/>
          <a:p>
            <a:r>
              <a:rPr lang="en-US" dirty="0" smtClean="0"/>
              <a:t>INFO 490: Capstone I</a:t>
            </a:r>
            <a:endParaRPr lang="en-US" dirty="0"/>
          </a:p>
        </p:txBody>
      </p:sp>
      <p:sp>
        <p:nvSpPr>
          <p:cNvPr id="4" name="Slide Number Placeholder 3"/>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42918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A608BE-163B-B44B-9DE5-125C97BCF876}" type="datetime3">
              <a:rPr lang="en-US" smtClean="0"/>
              <a:t>31 January 2017</a:t>
            </a:fld>
            <a:endParaRPr lang="en-US" dirty="0"/>
          </a:p>
        </p:txBody>
      </p:sp>
      <p:sp>
        <p:nvSpPr>
          <p:cNvPr id="6" name="Footer Placeholder 5"/>
          <p:cNvSpPr>
            <a:spLocks noGrp="1"/>
          </p:cNvSpPr>
          <p:nvPr>
            <p:ph type="ftr" sz="quarter" idx="11"/>
          </p:nvPr>
        </p:nvSpPr>
        <p:spPr/>
        <p:txBody>
          <a:bodyPr/>
          <a:lstStyle/>
          <a:p>
            <a:r>
              <a:rPr lang="en-US" dirty="0" smtClean="0"/>
              <a:t>INFO 490: Capstone I</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65015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9332F4-1F7E-3F4C-A3A1-3F76CD729BB2}" type="datetime3">
              <a:rPr lang="en-US" smtClean="0"/>
              <a:t>31 January 2017</a:t>
            </a:fld>
            <a:endParaRPr lang="en-US" dirty="0"/>
          </a:p>
        </p:txBody>
      </p:sp>
      <p:sp>
        <p:nvSpPr>
          <p:cNvPr id="6" name="Footer Placeholder 5"/>
          <p:cNvSpPr>
            <a:spLocks noGrp="1"/>
          </p:cNvSpPr>
          <p:nvPr>
            <p:ph type="ftr" sz="quarter" idx="11"/>
          </p:nvPr>
        </p:nvSpPr>
        <p:spPr/>
        <p:txBody>
          <a:bodyPr/>
          <a:lstStyle/>
          <a:p>
            <a:r>
              <a:rPr lang="en-US" dirty="0" smtClean="0"/>
              <a:t>INFO 490: Capstone I</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7773986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Light" charset="0"/>
                <a:ea typeface="Roboto Light" charset="0"/>
                <a:cs typeface="Roboto Light" charset="0"/>
              </a:defRPr>
            </a:lvl1pPr>
          </a:lstStyle>
          <a:p>
            <a:fld id="{77BACDBC-47E6-9D4F-B759-E1E6CA6BDEF1}" type="datetime3">
              <a:rPr lang="en-US" smtClean="0"/>
              <a:pPr/>
              <a:t>31 January 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Light" charset="0"/>
                <a:ea typeface="Roboto Light" charset="0"/>
                <a:cs typeface="Roboto Light" charset="0"/>
              </a:defRPr>
            </a:lvl1pPr>
          </a:lstStyle>
          <a:p>
            <a:r>
              <a:rPr lang="en-US" dirty="0" smtClean="0"/>
              <a:t>INFO 490: Capstone I</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Light" charset="0"/>
                <a:ea typeface="Roboto Light" charset="0"/>
                <a:cs typeface="Roboto Light" charset="0"/>
              </a:defRPr>
            </a:lvl1pPr>
          </a:lstStyle>
          <a:p>
            <a:fld id="{D5CA0C7D-F565-574B-BF4C-06D8948AD58D}" type="slidenum">
              <a:rPr lang="en-US" smtClean="0"/>
              <a:pPr/>
              <a:t>‹#›</a:t>
            </a:fld>
            <a:endParaRPr lang="en-US" dirty="0"/>
          </a:p>
        </p:txBody>
      </p:sp>
      <p:sp>
        <p:nvSpPr>
          <p:cNvPr id="9" name="TextBox 8"/>
          <p:cNvSpPr txBox="1"/>
          <p:nvPr userDrawn="1"/>
        </p:nvSpPr>
        <p:spPr>
          <a:xfrm>
            <a:off x="2189408" y="940158"/>
            <a:ext cx="184731" cy="369332"/>
          </a:xfrm>
          <a:prstGeom prst="rect">
            <a:avLst/>
          </a:prstGeom>
          <a:noFill/>
        </p:spPr>
        <p:txBody>
          <a:bodyPr wrap="none" rtlCol="0">
            <a:spAutoFit/>
          </a:bodyPr>
          <a:lstStyle/>
          <a:p>
            <a:endParaRPr lang="en-US" dirty="0"/>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Tree>
    <p:extLst>
      <p:ext uri="{BB962C8B-B14F-4D97-AF65-F5344CB8AC3E}">
        <p14:creationId xmlns:p14="http://schemas.microsoft.com/office/powerpoint/2010/main" val="448903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600" b="0" i="0" kern="1200">
          <a:solidFill>
            <a:srgbClr val="111111"/>
          </a:solidFill>
          <a:latin typeface="Roboto" charset="0"/>
          <a:ea typeface="Roboto" charset="0"/>
          <a:cs typeface="Roboto" charset="0"/>
        </a:defRPr>
      </a:lvl1pPr>
    </p:titleStyle>
    <p:bodyStyle>
      <a:lvl1pPr marL="228600" indent="-228600" algn="l" defTabSz="914400" rtl="0" eaLnBrk="1" latinLnBrk="0" hangingPunct="1">
        <a:lnSpc>
          <a:spcPct val="90000"/>
        </a:lnSpc>
        <a:spcBef>
          <a:spcPts val="1000"/>
        </a:spcBef>
        <a:buClr>
          <a:srgbClr val="016874"/>
        </a:buClr>
        <a:buFont typeface="Arial"/>
        <a:buChar char="•"/>
        <a:defRPr sz="2800" b="0" i="0" kern="1200">
          <a:solidFill>
            <a:schemeClr val="tx1"/>
          </a:solidFill>
          <a:latin typeface="Roboto" charset="0"/>
          <a:ea typeface="Roboto" charset="0"/>
          <a:cs typeface="Roboto" charset="0"/>
        </a:defRPr>
      </a:lvl1pPr>
      <a:lvl2pPr marL="685800" indent="-228600" algn="l" defTabSz="914400" rtl="0" eaLnBrk="1" latinLnBrk="0" hangingPunct="1">
        <a:lnSpc>
          <a:spcPct val="90000"/>
        </a:lnSpc>
        <a:spcBef>
          <a:spcPts val="500"/>
        </a:spcBef>
        <a:buClr>
          <a:srgbClr val="016874"/>
        </a:buClr>
        <a:buFont typeface="Arial"/>
        <a:buChar char="•"/>
        <a:defRPr sz="2400" b="0" i="0" kern="1200">
          <a:solidFill>
            <a:schemeClr val="tx1"/>
          </a:solidFill>
          <a:latin typeface="Roboto" charset="0"/>
          <a:ea typeface="Roboto" charset="0"/>
          <a:cs typeface="Roboto" charset="0"/>
        </a:defRPr>
      </a:lvl2pPr>
      <a:lvl3pPr marL="1143000" indent="-228600" algn="l" defTabSz="914400" rtl="0" eaLnBrk="1" latinLnBrk="0" hangingPunct="1">
        <a:lnSpc>
          <a:spcPct val="90000"/>
        </a:lnSpc>
        <a:spcBef>
          <a:spcPts val="500"/>
        </a:spcBef>
        <a:buClr>
          <a:srgbClr val="016874"/>
        </a:buClr>
        <a:buFont typeface="Arial"/>
        <a:buChar char="•"/>
        <a:defRPr sz="2000" b="0" i="0" kern="1200">
          <a:solidFill>
            <a:schemeClr val="tx1"/>
          </a:solidFill>
          <a:latin typeface="Roboto" charset="0"/>
          <a:ea typeface="Roboto" charset="0"/>
          <a:cs typeface="Roboto" charset="0"/>
        </a:defRPr>
      </a:lvl3pPr>
      <a:lvl4pPr marL="1600200" indent="-228600" algn="l" defTabSz="914400" rtl="0" eaLnBrk="1" latinLnBrk="0" hangingPunct="1">
        <a:lnSpc>
          <a:spcPct val="90000"/>
        </a:lnSpc>
        <a:spcBef>
          <a:spcPts val="500"/>
        </a:spcBef>
        <a:buClr>
          <a:srgbClr val="016874"/>
        </a:buClr>
        <a:buFont typeface="Arial"/>
        <a:buChar char="•"/>
        <a:defRPr sz="1800" b="0" i="0" kern="1200">
          <a:solidFill>
            <a:schemeClr val="tx1"/>
          </a:solidFill>
          <a:latin typeface="Roboto" charset="0"/>
          <a:ea typeface="Roboto" charset="0"/>
          <a:cs typeface="Roboto" charset="0"/>
        </a:defRPr>
      </a:lvl4pPr>
      <a:lvl5pPr marL="2057400" indent="-228600" algn="l" defTabSz="914400" rtl="0" eaLnBrk="1" latinLnBrk="0" hangingPunct="1">
        <a:lnSpc>
          <a:spcPct val="90000"/>
        </a:lnSpc>
        <a:spcBef>
          <a:spcPts val="500"/>
        </a:spcBef>
        <a:buClr>
          <a:srgbClr val="016874"/>
        </a:buClr>
        <a:buFont typeface="Arial"/>
        <a:buChar char="•"/>
        <a:defRPr sz="1800" b="0" i="0" kern="1200">
          <a:solidFill>
            <a:schemeClr val="tx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20.tiff"/><Relationship Id="rId6"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6"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oogle.com/a/uw.edu/spreadsheets/d/1VoQABWpvKPAMlVfsjg6A3Y8Ee_ugLepcI9I7sa2-rFY/edit?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93700" y="2990334"/>
            <a:ext cx="10274300" cy="2864365"/>
          </a:xfrm>
          <a:prstGeom prst="rect">
            <a:avLst/>
          </a:prstGeom>
        </p:spPr>
        <p:txBody>
          <a:bodyPr>
            <a:noAutofit/>
          </a:bodyPr>
          <a:lstStyle/>
          <a:p>
            <a:pPr marL="0" indent="0" algn="l">
              <a:buNone/>
            </a:pPr>
            <a:r>
              <a:rPr lang="en-US" sz="3600" dirty="0" smtClean="0">
                <a:solidFill>
                  <a:srgbClr val="81A936"/>
                </a:solidFill>
              </a:rPr>
              <a:t>Information School Capstone ’17</a:t>
            </a:r>
          </a:p>
          <a:p>
            <a:pPr marL="0" indent="0" algn="l">
              <a:buNone/>
            </a:pPr>
            <a:endParaRPr lang="en-US" sz="2800" dirty="0">
              <a:solidFill>
                <a:srgbClr val="06233E"/>
              </a:solidFill>
            </a:endParaRPr>
          </a:p>
          <a:p>
            <a:pPr marL="0" indent="0" algn="l">
              <a:buNone/>
            </a:pPr>
            <a:r>
              <a:rPr lang="en-US" sz="1800" dirty="0" smtClean="0">
                <a:solidFill>
                  <a:srgbClr val="06233E"/>
                </a:solidFill>
              </a:rPr>
              <a:t>Assignment #2: Strategy Brief</a:t>
            </a:r>
          </a:p>
          <a:p>
            <a:pPr marL="0" indent="0" algn="l">
              <a:buNone/>
            </a:pPr>
            <a:endParaRPr lang="en-US" sz="1800" dirty="0" smtClean="0">
              <a:solidFill>
                <a:srgbClr val="06233E"/>
              </a:solidFill>
              <a:latin typeface="Roboto Light" charset="0"/>
              <a:ea typeface="Roboto Light" charset="0"/>
              <a:cs typeface="Roboto Light" charset="0"/>
            </a:endParaRPr>
          </a:p>
          <a:p>
            <a:pPr marL="0" indent="0" algn="l">
              <a:buNone/>
            </a:pPr>
            <a:r>
              <a:rPr lang="en-US" sz="1800" dirty="0" smtClean="0">
                <a:solidFill>
                  <a:srgbClr val="06233E"/>
                </a:solidFill>
                <a:latin typeface="Roboto Light" charset="0"/>
                <a:ea typeface="Roboto Light" charset="0"/>
                <a:cs typeface="Roboto Light" charset="0"/>
              </a:rPr>
              <a:t>Dylan Babbs</a:t>
            </a:r>
          </a:p>
          <a:p>
            <a:pPr marL="0" indent="0" algn="l">
              <a:buNone/>
            </a:pPr>
            <a:r>
              <a:rPr lang="en-US" sz="1800" dirty="0" smtClean="0">
                <a:solidFill>
                  <a:srgbClr val="06233E"/>
                </a:solidFill>
                <a:latin typeface="Roboto Light" charset="0"/>
                <a:ea typeface="Roboto Light" charset="0"/>
                <a:cs typeface="Roboto Light" charset="0"/>
              </a:rPr>
              <a:t>Jackson Brown</a:t>
            </a:r>
          </a:p>
          <a:p>
            <a:pPr marL="0" indent="0" algn="l">
              <a:buNone/>
            </a:pPr>
            <a:r>
              <a:rPr lang="en-US" sz="1800" dirty="0" smtClean="0">
                <a:solidFill>
                  <a:srgbClr val="06233E"/>
                </a:solidFill>
                <a:latin typeface="Roboto Light" charset="0"/>
                <a:ea typeface="Roboto Light" charset="0"/>
                <a:cs typeface="Roboto Light" charset="0"/>
              </a:rPr>
              <a:t>Jack Fox</a:t>
            </a:r>
          </a:p>
          <a:p>
            <a:pPr marL="0" indent="0" algn="l">
              <a:buNone/>
            </a:pPr>
            <a:r>
              <a:rPr lang="en-US" sz="1800" dirty="0" smtClean="0">
                <a:solidFill>
                  <a:srgbClr val="06233E"/>
                </a:solidFill>
                <a:latin typeface="Roboto Light" charset="0"/>
                <a:ea typeface="Roboto Light" charset="0"/>
                <a:cs typeface="Roboto Light" charset="0"/>
              </a:rPr>
              <a:t>Nick Nordale</a:t>
            </a:r>
          </a:p>
          <a:p>
            <a:pPr marL="0" indent="0" algn="l">
              <a:buNone/>
            </a:pPr>
            <a:r>
              <a:rPr lang="en-US" sz="1800" dirty="0" smtClean="0">
                <a:solidFill>
                  <a:srgbClr val="06233E"/>
                </a:solidFill>
                <a:latin typeface="Roboto Light" charset="0"/>
                <a:ea typeface="Roboto Light" charset="0"/>
                <a:cs typeface="Roboto Light" charset="0"/>
              </a:rPr>
              <a:t>Ishan Saksena</a:t>
            </a:r>
          </a:p>
        </p:txBody>
      </p:sp>
      <p:sp>
        <p:nvSpPr>
          <p:cNvPr id="4" name="Title 3"/>
          <p:cNvSpPr>
            <a:spLocks noGrp="1"/>
          </p:cNvSpPr>
          <p:nvPr>
            <p:ph type="ctrTitle"/>
          </p:nvPr>
        </p:nvSpPr>
        <p:spPr>
          <a:xfrm>
            <a:off x="393700" y="1000896"/>
            <a:ext cx="9911835" cy="1556953"/>
          </a:xfrm>
        </p:spPr>
        <p:txBody>
          <a:bodyPr>
            <a:noAutofit/>
          </a:bodyPr>
          <a:lstStyle/>
          <a:p>
            <a:pPr>
              <a:tabLst>
                <a:tab pos="1819275" algn="l"/>
              </a:tabLst>
            </a:pPr>
            <a:r>
              <a:rPr lang="en-US" sz="5400" dirty="0" smtClean="0">
                <a:solidFill>
                  <a:srgbClr val="016874"/>
                </a:solidFill>
              </a:rPr>
              <a:t>Washington Road Usage Charge Pilot</a:t>
            </a:r>
            <a:endParaRPr lang="en-US" sz="5400" dirty="0">
              <a:solidFill>
                <a:srgbClr val="016874"/>
              </a:solidFill>
            </a:endParaRPr>
          </a:p>
        </p:txBody>
      </p:sp>
    </p:spTree>
    <p:extLst>
      <p:ext uri="{BB962C8B-B14F-4D97-AF65-F5344CB8AC3E}">
        <p14:creationId xmlns:p14="http://schemas.microsoft.com/office/powerpoint/2010/main" val="1537315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1: Storyboard</a:t>
            </a:r>
            <a:endParaRPr lang="en-US" sz="2400" dirty="0"/>
          </a:p>
        </p:txBody>
      </p:sp>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10</a:t>
            </a:fld>
            <a:endParaRPr lang="en-US" dirty="0"/>
          </a:p>
        </p:txBody>
      </p:sp>
      <p:sp>
        <p:nvSpPr>
          <p:cNvPr id="10" name="Content Placeholder 2"/>
          <p:cNvSpPr txBox="1">
            <a:spLocks/>
          </p:cNvSpPr>
          <p:nvPr/>
        </p:nvSpPr>
        <p:spPr>
          <a:xfrm>
            <a:off x="838200" y="925471"/>
            <a:ext cx="2980040"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Michael Cornell</a:t>
            </a:r>
            <a:endParaRPr lang="en-US" sz="2000" dirty="0" smtClean="0">
              <a:solidFill>
                <a:srgbClr val="81A936"/>
              </a:solidFill>
              <a:latin typeface="Roboto" charset="0"/>
              <a:ea typeface="Roboto" charset="0"/>
              <a:cs typeface="Roboto"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14559" y="1661628"/>
            <a:ext cx="2560320" cy="1804654"/>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19380" y="4127407"/>
            <a:ext cx="2560320" cy="1702237"/>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24201" y="1661628"/>
            <a:ext cx="2560320" cy="154333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419380" y="1676170"/>
            <a:ext cx="2560320" cy="1818515"/>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14559" y="4127407"/>
            <a:ext cx="2560320" cy="1620722"/>
          </a:xfrm>
          <a:prstGeom prst="rect">
            <a:avLst/>
          </a:prstGeom>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029022" y="1648866"/>
            <a:ext cx="2560320" cy="1725661"/>
          </a:xfrm>
          <a:prstGeom prst="rect">
            <a:avLst/>
          </a:prstGeom>
        </p:spPr>
      </p:pic>
      <p:pic>
        <p:nvPicPr>
          <p:cNvPr id="23" name="Picture 2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224201" y="4146873"/>
            <a:ext cx="2560320" cy="1916915"/>
          </a:xfrm>
          <a:prstGeom prst="rect">
            <a:avLst/>
          </a:prstGeom>
        </p:spPr>
      </p:pic>
      <p:pic>
        <p:nvPicPr>
          <p:cNvPr id="24" name="Picture 23"/>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029022" y="4146871"/>
            <a:ext cx="2560320" cy="2485059"/>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27" name="TextBox 26"/>
          <p:cNvSpPr txBox="1"/>
          <p:nvPr/>
        </p:nvSpPr>
        <p:spPr>
          <a:xfrm>
            <a:off x="548845" y="1216208"/>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1.</a:t>
            </a:r>
            <a:endParaRPr lang="en-US" sz="2400" dirty="0">
              <a:solidFill>
                <a:srgbClr val="016874"/>
              </a:solidFill>
              <a:latin typeface="Roboto" charset="0"/>
              <a:ea typeface="Roboto" charset="0"/>
              <a:cs typeface="Roboto" charset="0"/>
            </a:endParaRPr>
          </a:p>
        </p:txBody>
      </p:sp>
      <p:sp>
        <p:nvSpPr>
          <p:cNvPr id="28" name="TextBox 27"/>
          <p:cNvSpPr txBox="1"/>
          <p:nvPr/>
        </p:nvSpPr>
        <p:spPr>
          <a:xfrm>
            <a:off x="3361781" y="1216208"/>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2</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29" name="TextBox 28"/>
          <p:cNvSpPr txBox="1"/>
          <p:nvPr/>
        </p:nvSpPr>
        <p:spPr>
          <a:xfrm>
            <a:off x="6178753" y="1216208"/>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3</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30" name="TextBox 29"/>
          <p:cNvSpPr txBox="1"/>
          <p:nvPr/>
        </p:nvSpPr>
        <p:spPr>
          <a:xfrm>
            <a:off x="9009366" y="1216208"/>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4</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31" name="TextBox 30"/>
          <p:cNvSpPr txBox="1"/>
          <p:nvPr/>
        </p:nvSpPr>
        <p:spPr>
          <a:xfrm>
            <a:off x="548845" y="3710243"/>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5</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32" name="TextBox 31"/>
          <p:cNvSpPr txBox="1"/>
          <p:nvPr/>
        </p:nvSpPr>
        <p:spPr>
          <a:xfrm>
            <a:off x="3361780" y="3710243"/>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6.</a:t>
            </a:r>
            <a:endParaRPr lang="en-US" sz="2400" dirty="0">
              <a:solidFill>
                <a:srgbClr val="016874"/>
              </a:solidFill>
              <a:latin typeface="Roboto" charset="0"/>
              <a:ea typeface="Roboto" charset="0"/>
              <a:cs typeface="Roboto" charset="0"/>
            </a:endParaRPr>
          </a:p>
        </p:txBody>
      </p:sp>
      <p:sp>
        <p:nvSpPr>
          <p:cNvPr id="33" name="TextBox 32"/>
          <p:cNvSpPr txBox="1"/>
          <p:nvPr/>
        </p:nvSpPr>
        <p:spPr>
          <a:xfrm>
            <a:off x="6108767" y="3710243"/>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7</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34" name="TextBox 33"/>
          <p:cNvSpPr txBox="1"/>
          <p:nvPr/>
        </p:nvSpPr>
        <p:spPr>
          <a:xfrm>
            <a:off x="8913588" y="3710243"/>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8.</a:t>
            </a:r>
            <a:endParaRPr lang="en-US" sz="2400" dirty="0">
              <a:solidFill>
                <a:srgbClr val="016874"/>
              </a:solidFill>
              <a:latin typeface="Roboto" charset="0"/>
              <a:ea typeface="Roboto" charset="0"/>
              <a:cs typeface="Roboto" charset="0"/>
            </a:endParaRPr>
          </a:p>
        </p:txBody>
      </p:sp>
    </p:spTree>
    <p:extLst>
      <p:ext uri="{BB962C8B-B14F-4D97-AF65-F5344CB8AC3E}">
        <p14:creationId xmlns:p14="http://schemas.microsoft.com/office/powerpoint/2010/main" val="857635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2</a:t>
            </a:r>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pPr/>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11</a:t>
            </a:fld>
            <a:endParaRPr lang="en-US" dirty="0"/>
          </a:p>
        </p:txBody>
      </p:sp>
      <p:sp>
        <p:nvSpPr>
          <p:cNvPr id="8" name="Content Placeholder 2"/>
          <p:cNvSpPr>
            <a:spLocks noGrp="1"/>
          </p:cNvSpPr>
          <p:nvPr>
            <p:ph idx="1"/>
          </p:nvPr>
        </p:nvSpPr>
        <p:spPr>
          <a:xfrm>
            <a:off x="4188940" y="1129300"/>
            <a:ext cx="7164859" cy="5047663"/>
          </a:xfrm>
        </p:spPr>
        <p:txBody>
          <a:bodyPr/>
          <a:lstStyle/>
          <a:p>
            <a:r>
              <a:rPr lang="en-US" sz="2200" dirty="0" smtClean="0"/>
              <a:t>Jaclyn is an office manager at a Tacoma medical clinic</a:t>
            </a:r>
          </a:p>
          <a:p>
            <a:r>
              <a:rPr lang="en-US" sz="2200" dirty="0" smtClean="0"/>
              <a:t>As an avid skier, Jaclyn travels to Stevens Pass every weekend during the winter season</a:t>
            </a:r>
          </a:p>
          <a:p>
            <a:r>
              <a:rPr lang="en-US" sz="2200" dirty="0" smtClean="0"/>
              <a:t>Similar to Michael, Jaclyn is frustrated by the unfair gas tax she has to pay with her 20 mpg Acura TL compared to fuel efficient vehicles</a:t>
            </a:r>
          </a:p>
          <a:p>
            <a:r>
              <a:rPr lang="en-US" sz="2200" dirty="0" smtClean="0"/>
              <a:t>Jaclyn heard about the WARUC pilot program through the the KING5 daily news and is eager to volunteer for the program because she wants to make a difference</a:t>
            </a:r>
          </a:p>
          <a:p>
            <a:r>
              <a:rPr lang="en-US" sz="2200" dirty="0" smtClean="0"/>
              <a:t>Jaclyn purchased a brand-new iPhone 7 two months, and would like to sign up for “mobile-only GPS” reporting option available in the program</a:t>
            </a:r>
            <a:endParaRPr lang="en-US" sz="2200" dirty="0"/>
          </a:p>
        </p:txBody>
      </p:sp>
      <p:sp>
        <p:nvSpPr>
          <p:cNvPr id="9" name="Content Placeholder 2"/>
          <p:cNvSpPr txBox="1">
            <a:spLocks/>
          </p:cNvSpPr>
          <p:nvPr/>
        </p:nvSpPr>
        <p:spPr>
          <a:xfrm>
            <a:off x="988541" y="1351722"/>
            <a:ext cx="7164859"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0" name="Content Placeholder 2"/>
          <p:cNvSpPr txBox="1">
            <a:spLocks/>
          </p:cNvSpPr>
          <p:nvPr/>
        </p:nvSpPr>
        <p:spPr>
          <a:xfrm>
            <a:off x="751702" y="2424522"/>
            <a:ext cx="2980040"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smtClean="0">
                <a:solidFill>
                  <a:srgbClr val="81A936"/>
                </a:solidFill>
                <a:latin typeface="Roboto" charset="0"/>
                <a:ea typeface="Roboto" charset="0"/>
                <a:cs typeface="Roboto" charset="0"/>
              </a:rPr>
              <a:t>Jaclyn Smith</a:t>
            </a:r>
          </a:p>
        </p:txBody>
      </p:sp>
      <p:graphicFrame>
        <p:nvGraphicFramePr>
          <p:cNvPr id="14" name="Table 13"/>
          <p:cNvGraphicFramePr>
            <a:graphicFrameLocks noGrp="1"/>
          </p:cNvGraphicFramePr>
          <p:nvPr>
            <p:extLst>
              <p:ext uri="{D42A27DB-BD31-4B8C-83A1-F6EECF244321}">
                <p14:modId xmlns:p14="http://schemas.microsoft.com/office/powerpoint/2010/main" val="718847095"/>
              </p:ext>
            </p:extLst>
          </p:nvPr>
        </p:nvGraphicFramePr>
        <p:xfrm>
          <a:off x="787399" y="2990334"/>
          <a:ext cx="3401541" cy="2545493"/>
        </p:xfrm>
        <a:graphic>
          <a:graphicData uri="http://schemas.openxmlformats.org/drawingml/2006/table">
            <a:tbl>
              <a:tblPr firstRow="1" bandRow="1">
                <a:tableStyleId>{5C22544A-7EE6-4342-B048-85BDC9FD1C3A}</a:tableStyleId>
              </a:tblPr>
              <a:tblGrid>
                <a:gridCol w="1226752"/>
                <a:gridCol w="2174789"/>
              </a:tblGrid>
              <a:tr h="488770">
                <a:tc>
                  <a:txBody>
                    <a:bodyPr/>
                    <a:lstStyle/>
                    <a:p>
                      <a:r>
                        <a:rPr lang="en-US" b="0" i="0" dirty="0" smtClean="0">
                          <a:solidFill>
                            <a:srgbClr val="04223F"/>
                          </a:solidFill>
                          <a:latin typeface="Roboto" charset="0"/>
                          <a:ea typeface="Roboto" charset="0"/>
                          <a:cs typeface="Roboto" charset="0"/>
                        </a:rPr>
                        <a:t>Age</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24</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Education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Associates</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Marital</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Single</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Location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Tacoma</a:t>
                      </a:r>
                      <a:endParaRPr lang="en-US" b="0" i="0" dirty="0">
                        <a:solidFill>
                          <a:srgbClr val="04223F"/>
                        </a:solidFill>
                        <a:latin typeface="Roboto Light" charset="0"/>
                        <a:ea typeface="Roboto Light" charset="0"/>
                        <a:cs typeface="Roboto Light" charset="0"/>
                      </a:endParaRPr>
                    </a:p>
                  </a:txBody>
                  <a:tcPr>
                    <a:noFill/>
                  </a:tcPr>
                </a:tc>
              </a:tr>
              <a:tr h="590413">
                <a:tc>
                  <a:txBody>
                    <a:bodyPr/>
                    <a:lstStyle/>
                    <a:p>
                      <a:r>
                        <a:rPr lang="en-US" b="0" i="0" dirty="0" smtClean="0">
                          <a:solidFill>
                            <a:srgbClr val="04223F"/>
                          </a:solidFill>
                          <a:latin typeface="Roboto" charset="0"/>
                          <a:ea typeface="Roboto" charset="0"/>
                          <a:cs typeface="Roboto" charset="0"/>
                        </a:rPr>
                        <a:t>Car</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2006 Acura TL</a:t>
                      </a:r>
                      <a:endParaRPr lang="en-US" b="0" i="0" dirty="0">
                        <a:solidFill>
                          <a:srgbClr val="04223F"/>
                        </a:solidFill>
                        <a:latin typeface="Roboto Light" charset="0"/>
                        <a:ea typeface="Roboto Light" charset="0"/>
                        <a:cs typeface="Roboto Light" charset="0"/>
                      </a:endParaRPr>
                    </a:p>
                  </a:txBody>
                  <a:tcPr>
                    <a:noFill/>
                  </a:tcPr>
                </a:tc>
              </a:tr>
            </a:tbl>
          </a:graphicData>
        </a:graphic>
      </p:graphicFrame>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248" y="1132857"/>
            <a:ext cx="1197864" cy="1197864"/>
          </a:xfrm>
          <a:prstGeom prst="ellipse">
            <a:avLst/>
          </a:prstGeom>
        </p:spPr>
      </p:pic>
    </p:spTree>
    <p:extLst>
      <p:ext uri="{BB962C8B-B14F-4D97-AF65-F5344CB8AC3E}">
        <p14:creationId xmlns:p14="http://schemas.microsoft.com/office/powerpoint/2010/main" val="1600409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2: Storyboard </a:t>
            </a:r>
            <a:r>
              <a:rPr lang="en-US" sz="2400" dirty="0" smtClean="0"/>
              <a:t>(1 of 2)</a:t>
            </a:r>
            <a:endParaRPr lang="en-US" sz="2400" dirty="0"/>
          </a:p>
        </p:txBody>
      </p:sp>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3972" y="1958559"/>
            <a:ext cx="3262186" cy="1647331"/>
          </a:xfrm>
          <a:prstGeom prst="rect">
            <a:avLst/>
          </a:prstGeom>
        </p:spPr>
      </p:pic>
      <p:sp>
        <p:nvSpPr>
          <p:cNvPr id="10" name="Content Placeholder 2"/>
          <p:cNvSpPr txBox="1">
            <a:spLocks/>
          </p:cNvSpPr>
          <p:nvPr/>
        </p:nvSpPr>
        <p:spPr>
          <a:xfrm>
            <a:off x="838200" y="925471"/>
            <a:ext cx="2980040"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Jaclyn </a:t>
            </a:r>
            <a:r>
              <a:rPr lang="en-US" sz="2000" dirty="0" smtClean="0">
                <a:solidFill>
                  <a:srgbClr val="81A936"/>
                </a:solidFill>
                <a:latin typeface="Roboto" charset="0"/>
                <a:ea typeface="Roboto" charset="0"/>
                <a:cs typeface="Roboto" charset="0"/>
              </a:rPr>
              <a:t>Smith</a:t>
            </a:r>
            <a:endParaRPr lang="en-US" sz="2000" dirty="0" smtClean="0">
              <a:solidFill>
                <a:srgbClr val="81A936"/>
              </a:solidFill>
              <a:latin typeface="Roboto" charset="0"/>
              <a:ea typeface="Roboto" charset="0"/>
              <a:cs typeface="Roboto" charset="0"/>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94436" y="2147571"/>
            <a:ext cx="4258964" cy="1269306"/>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49735" y="1958559"/>
            <a:ext cx="3326027" cy="1890584"/>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9107" y="4229798"/>
            <a:ext cx="4077730" cy="1886921"/>
          </a:xfrm>
          <a:prstGeom prst="rect">
            <a:avLst/>
          </a:prstGeom>
        </p:spPr>
      </p:pic>
      <p:pic>
        <p:nvPicPr>
          <p:cNvPr id="16" name="Picture 1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156410" y="4258408"/>
            <a:ext cx="4386649" cy="1906164"/>
          </a:xfrm>
          <a:prstGeom prst="rect">
            <a:avLst/>
          </a:prstGeom>
        </p:spPr>
      </p:pic>
      <p:sp>
        <p:nvSpPr>
          <p:cNvPr id="17" name="TextBox 16"/>
          <p:cNvSpPr txBox="1"/>
          <p:nvPr/>
        </p:nvSpPr>
        <p:spPr>
          <a:xfrm>
            <a:off x="422187" y="1565252"/>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1.</a:t>
            </a:r>
            <a:endParaRPr lang="en-US" sz="2400" dirty="0">
              <a:solidFill>
                <a:srgbClr val="016874"/>
              </a:solidFill>
              <a:latin typeface="Roboto" charset="0"/>
              <a:ea typeface="Roboto" charset="0"/>
              <a:cs typeface="Roboto" charset="0"/>
            </a:endParaRPr>
          </a:p>
        </p:txBody>
      </p:sp>
      <p:sp>
        <p:nvSpPr>
          <p:cNvPr id="18" name="TextBox 17"/>
          <p:cNvSpPr txBox="1"/>
          <p:nvPr/>
        </p:nvSpPr>
        <p:spPr>
          <a:xfrm>
            <a:off x="3942494" y="1516101"/>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2.</a:t>
            </a:r>
            <a:endParaRPr lang="en-US" sz="2400" dirty="0">
              <a:solidFill>
                <a:srgbClr val="016874"/>
              </a:solidFill>
              <a:latin typeface="Roboto" charset="0"/>
              <a:ea typeface="Roboto" charset="0"/>
              <a:cs typeface="Roboto" charset="0"/>
            </a:endParaRPr>
          </a:p>
        </p:txBody>
      </p:sp>
      <p:sp>
        <p:nvSpPr>
          <p:cNvPr id="19" name="TextBox 18"/>
          <p:cNvSpPr txBox="1"/>
          <p:nvPr/>
        </p:nvSpPr>
        <p:spPr>
          <a:xfrm>
            <a:off x="8321245" y="1516101"/>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3</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20" name="TextBox 19"/>
          <p:cNvSpPr txBox="1"/>
          <p:nvPr/>
        </p:nvSpPr>
        <p:spPr>
          <a:xfrm>
            <a:off x="1346545" y="3826142"/>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4.</a:t>
            </a:r>
            <a:endParaRPr lang="en-US" sz="2400" dirty="0">
              <a:solidFill>
                <a:srgbClr val="016874"/>
              </a:solidFill>
              <a:latin typeface="Roboto" charset="0"/>
              <a:ea typeface="Roboto" charset="0"/>
              <a:cs typeface="Roboto" charset="0"/>
            </a:endParaRPr>
          </a:p>
        </p:txBody>
      </p:sp>
      <p:sp>
        <p:nvSpPr>
          <p:cNvPr id="21" name="TextBox 20"/>
          <p:cNvSpPr txBox="1"/>
          <p:nvPr/>
        </p:nvSpPr>
        <p:spPr>
          <a:xfrm>
            <a:off x="6096000" y="3826142"/>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4</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Tree>
    <p:extLst>
      <p:ext uri="{BB962C8B-B14F-4D97-AF65-F5344CB8AC3E}">
        <p14:creationId xmlns:p14="http://schemas.microsoft.com/office/powerpoint/2010/main" val="9563690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2: Storyboard </a:t>
            </a:r>
            <a:r>
              <a:rPr lang="en-US" sz="2400" dirty="0" smtClean="0"/>
              <a:t>(2 of 2)</a:t>
            </a:r>
            <a:endParaRPr lang="en-US" sz="2400" dirty="0"/>
          </a:p>
        </p:txBody>
      </p:sp>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13</a:t>
            </a:fld>
            <a:endParaRPr lang="en-US" dirty="0"/>
          </a:p>
        </p:txBody>
      </p:sp>
      <p:sp>
        <p:nvSpPr>
          <p:cNvPr id="10" name="Content Placeholder 2"/>
          <p:cNvSpPr txBox="1">
            <a:spLocks/>
          </p:cNvSpPr>
          <p:nvPr/>
        </p:nvSpPr>
        <p:spPr>
          <a:xfrm>
            <a:off x="838200" y="925471"/>
            <a:ext cx="2980040"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Jaclyn Smith</a:t>
            </a:r>
          </a:p>
        </p:txBody>
      </p:sp>
      <p:pic>
        <p:nvPicPr>
          <p:cNvPr id="22" name="Picture 2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5205" y="1923554"/>
            <a:ext cx="5402335" cy="1821717"/>
          </a:xfrm>
          <a:prstGeom prst="rect">
            <a:avLst/>
          </a:prstGeom>
        </p:spPr>
      </p:pic>
      <p:pic>
        <p:nvPicPr>
          <p:cNvPr id="23" name="Picture 2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50227" y="1923553"/>
            <a:ext cx="4510216" cy="1821717"/>
          </a:xfrm>
          <a:prstGeom prst="rect">
            <a:avLst/>
          </a:prstGeom>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3801" y="4208380"/>
            <a:ext cx="6318667" cy="1977081"/>
          </a:xfrm>
          <a:prstGeom prst="rect">
            <a:avLst/>
          </a:prstGeom>
        </p:spPr>
      </p:pic>
      <p:sp>
        <p:nvSpPr>
          <p:cNvPr id="25" name="TextBox 24"/>
          <p:cNvSpPr txBox="1"/>
          <p:nvPr/>
        </p:nvSpPr>
        <p:spPr>
          <a:xfrm>
            <a:off x="665205" y="1491285"/>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6</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26" name="TextBox 25"/>
          <p:cNvSpPr txBox="1"/>
          <p:nvPr/>
        </p:nvSpPr>
        <p:spPr>
          <a:xfrm>
            <a:off x="6343134" y="1487502"/>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7.</a:t>
            </a:r>
            <a:endParaRPr lang="en-US" sz="2400" dirty="0">
              <a:solidFill>
                <a:srgbClr val="016874"/>
              </a:solidFill>
              <a:latin typeface="Roboto" charset="0"/>
              <a:ea typeface="Roboto" charset="0"/>
              <a:cs typeface="Roboto" charset="0"/>
            </a:endParaRPr>
          </a:p>
        </p:txBody>
      </p:sp>
      <p:sp>
        <p:nvSpPr>
          <p:cNvPr id="27" name="TextBox 26"/>
          <p:cNvSpPr txBox="1"/>
          <p:nvPr/>
        </p:nvSpPr>
        <p:spPr>
          <a:xfrm>
            <a:off x="3159087" y="3761416"/>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8</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Tree>
    <p:extLst>
      <p:ext uri="{BB962C8B-B14F-4D97-AF65-F5344CB8AC3E}">
        <p14:creationId xmlns:p14="http://schemas.microsoft.com/office/powerpoint/2010/main" val="4859806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3</a:t>
            </a:r>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pPr/>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14</a:t>
            </a:fld>
            <a:endParaRPr lang="en-US" dirty="0"/>
          </a:p>
        </p:txBody>
      </p:sp>
      <p:sp>
        <p:nvSpPr>
          <p:cNvPr id="8" name="Content Placeholder 2"/>
          <p:cNvSpPr>
            <a:spLocks noGrp="1"/>
          </p:cNvSpPr>
          <p:nvPr>
            <p:ph idx="1"/>
          </p:nvPr>
        </p:nvSpPr>
        <p:spPr>
          <a:xfrm>
            <a:off x="4188940" y="1129300"/>
            <a:ext cx="7164859" cy="5047663"/>
          </a:xfrm>
        </p:spPr>
        <p:txBody>
          <a:bodyPr/>
          <a:lstStyle/>
          <a:p>
            <a:r>
              <a:rPr lang="en-US" sz="2200" dirty="0" smtClean="0"/>
              <a:t>John is a senior director at the Bill &amp; Melinda Gates Foundation, commuting to Seattle five days a week from Kirkland</a:t>
            </a:r>
          </a:p>
          <a:p>
            <a:r>
              <a:rPr lang="en-US" sz="2200" dirty="0" smtClean="0"/>
              <a:t>At work, John focuses on public policy issues around the environment, and is passionate about transportation infrastructure in WA state</a:t>
            </a:r>
          </a:p>
          <a:p>
            <a:r>
              <a:rPr lang="en-US" sz="2200" dirty="0" smtClean="0"/>
              <a:t>John has noticed the continuing lack of funding for WA roads due to the unbalanced gas tax and wants to take part in the WARUC pilot program</a:t>
            </a:r>
          </a:p>
          <a:p>
            <a:r>
              <a:rPr lang="en-US" sz="2200" dirty="0" smtClean="0"/>
              <a:t>John’s navy blue BMW i8 has an OBD-II port, and is interested in leveraging this port during the pilot program</a:t>
            </a:r>
            <a:endParaRPr lang="en-US" sz="2200" dirty="0"/>
          </a:p>
        </p:txBody>
      </p:sp>
      <p:sp>
        <p:nvSpPr>
          <p:cNvPr id="9" name="Content Placeholder 2"/>
          <p:cNvSpPr txBox="1">
            <a:spLocks/>
          </p:cNvSpPr>
          <p:nvPr/>
        </p:nvSpPr>
        <p:spPr>
          <a:xfrm>
            <a:off x="988541" y="1351722"/>
            <a:ext cx="7164859"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0" name="Content Placeholder 2"/>
          <p:cNvSpPr txBox="1">
            <a:spLocks/>
          </p:cNvSpPr>
          <p:nvPr/>
        </p:nvSpPr>
        <p:spPr>
          <a:xfrm>
            <a:off x="751702" y="2424522"/>
            <a:ext cx="2980040" cy="56692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smtClean="0">
                <a:solidFill>
                  <a:srgbClr val="81A936"/>
                </a:solidFill>
                <a:latin typeface="Roboto" charset="0"/>
                <a:ea typeface="Roboto" charset="0"/>
                <a:cs typeface="Roboto" charset="0"/>
              </a:rPr>
              <a:t>John Lent</a:t>
            </a:r>
          </a:p>
        </p:txBody>
      </p:sp>
      <p:graphicFrame>
        <p:nvGraphicFramePr>
          <p:cNvPr id="14" name="Table 13"/>
          <p:cNvGraphicFramePr>
            <a:graphicFrameLocks noGrp="1"/>
          </p:cNvGraphicFramePr>
          <p:nvPr>
            <p:extLst>
              <p:ext uri="{D42A27DB-BD31-4B8C-83A1-F6EECF244321}">
                <p14:modId xmlns:p14="http://schemas.microsoft.com/office/powerpoint/2010/main" val="434002498"/>
              </p:ext>
            </p:extLst>
          </p:nvPr>
        </p:nvGraphicFramePr>
        <p:xfrm>
          <a:off x="787399" y="2990334"/>
          <a:ext cx="3401541" cy="2545493"/>
        </p:xfrm>
        <a:graphic>
          <a:graphicData uri="http://schemas.openxmlformats.org/drawingml/2006/table">
            <a:tbl>
              <a:tblPr firstRow="1" bandRow="1">
                <a:tableStyleId>{5C22544A-7EE6-4342-B048-85BDC9FD1C3A}</a:tableStyleId>
              </a:tblPr>
              <a:tblGrid>
                <a:gridCol w="1226752"/>
                <a:gridCol w="2174789"/>
              </a:tblGrid>
              <a:tr h="488770">
                <a:tc>
                  <a:txBody>
                    <a:bodyPr/>
                    <a:lstStyle/>
                    <a:p>
                      <a:r>
                        <a:rPr lang="en-US" b="0" i="0" dirty="0" smtClean="0">
                          <a:solidFill>
                            <a:srgbClr val="04223F"/>
                          </a:solidFill>
                          <a:latin typeface="Roboto" charset="0"/>
                          <a:ea typeface="Roboto" charset="0"/>
                          <a:cs typeface="Roboto" charset="0"/>
                        </a:rPr>
                        <a:t>Age</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56</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Education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MBA</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Marital</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Married</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Location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Kirkland</a:t>
                      </a:r>
                      <a:endParaRPr lang="en-US" b="0" i="0" dirty="0">
                        <a:solidFill>
                          <a:srgbClr val="04223F"/>
                        </a:solidFill>
                        <a:latin typeface="Roboto Light" charset="0"/>
                        <a:ea typeface="Roboto Light" charset="0"/>
                        <a:cs typeface="Roboto Light" charset="0"/>
                      </a:endParaRPr>
                    </a:p>
                  </a:txBody>
                  <a:tcPr>
                    <a:noFill/>
                  </a:tcPr>
                </a:tc>
              </a:tr>
              <a:tr h="590413">
                <a:tc>
                  <a:txBody>
                    <a:bodyPr/>
                    <a:lstStyle/>
                    <a:p>
                      <a:r>
                        <a:rPr lang="en-US" b="0" i="0" dirty="0" smtClean="0">
                          <a:solidFill>
                            <a:srgbClr val="04223F"/>
                          </a:solidFill>
                          <a:latin typeface="Roboto" charset="0"/>
                          <a:ea typeface="Roboto" charset="0"/>
                          <a:cs typeface="Roboto" charset="0"/>
                        </a:rPr>
                        <a:t>Car</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BMW i8</a:t>
                      </a:r>
                      <a:endParaRPr lang="en-US" b="0" i="0" dirty="0">
                        <a:solidFill>
                          <a:srgbClr val="04223F"/>
                        </a:solidFill>
                        <a:latin typeface="Roboto Light" charset="0"/>
                        <a:ea typeface="Roboto Light" charset="0"/>
                        <a:cs typeface="Roboto Light" charset="0"/>
                      </a:endParaRPr>
                    </a:p>
                  </a:txBody>
                  <a:tcPr>
                    <a:noFill/>
                  </a:tcPr>
                </a:tc>
              </a:tr>
            </a:tbl>
          </a:graphicData>
        </a:graphic>
      </p:graphicFrame>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248" y="1129300"/>
            <a:ext cx="1198610" cy="1197864"/>
          </a:xfrm>
          <a:prstGeom prst="ellipse">
            <a:avLst/>
          </a:prstGeom>
        </p:spPr>
      </p:pic>
    </p:spTree>
    <p:extLst>
      <p:ext uri="{BB962C8B-B14F-4D97-AF65-F5344CB8AC3E}">
        <p14:creationId xmlns:p14="http://schemas.microsoft.com/office/powerpoint/2010/main" val="1183492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3: Storyboard</a:t>
            </a:r>
            <a:endParaRPr lang="en-US" sz="2400" dirty="0"/>
          </a:p>
        </p:txBody>
      </p:sp>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15</a:t>
            </a:fld>
            <a:endParaRPr lang="en-US" dirty="0"/>
          </a:p>
        </p:txBody>
      </p:sp>
      <p:sp>
        <p:nvSpPr>
          <p:cNvPr id="10" name="Content Placeholder 2"/>
          <p:cNvSpPr txBox="1">
            <a:spLocks/>
          </p:cNvSpPr>
          <p:nvPr/>
        </p:nvSpPr>
        <p:spPr>
          <a:xfrm>
            <a:off x="838200" y="925471"/>
            <a:ext cx="2980040"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John Lent</a:t>
            </a:r>
            <a:endParaRPr lang="en-US" sz="2000" dirty="0" smtClean="0">
              <a:solidFill>
                <a:srgbClr val="81A936"/>
              </a:solidFill>
              <a:latin typeface="Roboto" charset="0"/>
              <a:ea typeface="Roboto" charset="0"/>
              <a:cs typeface="Roboto"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57541" y="1946257"/>
            <a:ext cx="3657600" cy="1532321"/>
          </a:xfrm>
          <a:prstGeom prst="rect">
            <a:avLst/>
          </a:prstGeom>
        </p:spPr>
      </p:pic>
      <p:pic>
        <p:nvPicPr>
          <p:cNvPr id="22" name="Picture 2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67921" y="4269488"/>
            <a:ext cx="3657600" cy="1747135"/>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09800" y="4269488"/>
            <a:ext cx="3657600" cy="1737170"/>
          </a:xfrm>
          <a:prstGeom prst="rect">
            <a:avLst/>
          </a:prstGeom>
        </p:spPr>
      </p:pic>
      <p:pic>
        <p:nvPicPr>
          <p:cNvPr id="24" name="Picture 2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15662" y="1943653"/>
            <a:ext cx="3657600" cy="1217265"/>
          </a:xfrm>
          <a:prstGeom prst="rect">
            <a:avLst/>
          </a:prstGeom>
        </p:spPr>
      </p:pic>
      <p:pic>
        <p:nvPicPr>
          <p:cNvPr id="25" name="Picture 2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9420" y="1943653"/>
            <a:ext cx="3657600" cy="1700710"/>
          </a:xfrm>
          <a:prstGeom prst="rect">
            <a:avLst/>
          </a:prstGeom>
        </p:spPr>
      </p:pic>
      <p:sp>
        <p:nvSpPr>
          <p:cNvPr id="26" name="TextBox 25"/>
          <p:cNvSpPr txBox="1"/>
          <p:nvPr/>
        </p:nvSpPr>
        <p:spPr>
          <a:xfrm>
            <a:off x="422187" y="1565252"/>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1.</a:t>
            </a:r>
            <a:endParaRPr lang="en-US" sz="2400" dirty="0">
              <a:solidFill>
                <a:srgbClr val="016874"/>
              </a:solidFill>
              <a:latin typeface="Roboto" charset="0"/>
              <a:ea typeface="Roboto" charset="0"/>
              <a:cs typeface="Roboto" charset="0"/>
            </a:endParaRPr>
          </a:p>
        </p:txBody>
      </p:sp>
      <p:sp>
        <p:nvSpPr>
          <p:cNvPr id="27" name="TextBox 26"/>
          <p:cNvSpPr txBox="1"/>
          <p:nvPr/>
        </p:nvSpPr>
        <p:spPr>
          <a:xfrm>
            <a:off x="4290306" y="1565252"/>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2</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28" name="TextBox 27"/>
          <p:cNvSpPr txBox="1"/>
          <p:nvPr/>
        </p:nvSpPr>
        <p:spPr>
          <a:xfrm>
            <a:off x="2142074" y="3865949"/>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4</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29" name="TextBox 28"/>
          <p:cNvSpPr txBox="1"/>
          <p:nvPr/>
        </p:nvSpPr>
        <p:spPr>
          <a:xfrm>
            <a:off x="6018615" y="3865949"/>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5.</a:t>
            </a:r>
            <a:endParaRPr lang="en-US" sz="2400" dirty="0">
              <a:solidFill>
                <a:srgbClr val="016874"/>
              </a:solidFill>
              <a:latin typeface="Roboto" charset="0"/>
              <a:ea typeface="Roboto" charset="0"/>
              <a:cs typeface="Roboto" charset="0"/>
            </a:endParaRPr>
          </a:p>
        </p:txBody>
      </p:sp>
      <p:sp>
        <p:nvSpPr>
          <p:cNvPr id="30" name="TextBox 29"/>
          <p:cNvSpPr txBox="1"/>
          <p:nvPr/>
        </p:nvSpPr>
        <p:spPr>
          <a:xfrm>
            <a:off x="8215662" y="1565252"/>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3.</a:t>
            </a:r>
            <a:endParaRPr lang="en-US" sz="2400" dirty="0">
              <a:solidFill>
                <a:srgbClr val="016874"/>
              </a:solidFill>
              <a:latin typeface="Roboto" charset="0"/>
              <a:ea typeface="Roboto" charset="0"/>
              <a:cs typeface="Roboto" charset="0"/>
            </a:endParaRPr>
          </a:p>
        </p:txBody>
      </p:sp>
    </p:spTree>
    <p:extLst>
      <p:ext uri="{BB962C8B-B14F-4D97-AF65-F5344CB8AC3E}">
        <p14:creationId xmlns:p14="http://schemas.microsoft.com/office/powerpoint/2010/main" val="1290035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Competitive Matrix</a:t>
            </a:r>
            <a:endParaRPr lang="en-US" dirty="0"/>
          </a:p>
        </p:txBody>
      </p:sp>
      <p:sp>
        <p:nvSpPr>
          <p:cNvPr id="3" name="Content Placeholder 2"/>
          <p:cNvSpPr>
            <a:spLocks noGrp="1"/>
          </p:cNvSpPr>
          <p:nvPr>
            <p:ph idx="1"/>
          </p:nvPr>
        </p:nvSpPr>
        <p:spPr/>
        <p:txBody>
          <a:bodyPr/>
          <a:lstStyle/>
          <a:p>
            <a:pPr marL="0" indent="0">
              <a:buNone/>
            </a:pPr>
            <a:r>
              <a:rPr lang="en-US" dirty="0" smtClean="0"/>
              <a:t>Due to the nature of our project and the lack of competitors in the space, we have split up our competitive matrix into three areas:</a:t>
            </a:r>
          </a:p>
          <a:p>
            <a:pPr marL="0" indent="0">
              <a:buNone/>
            </a:pPr>
            <a:endParaRPr lang="en-US" dirty="0" smtClean="0"/>
          </a:p>
          <a:p>
            <a:pPr marL="514350" indent="-514350">
              <a:buFont typeface="+mj-lt"/>
              <a:buAutoNum type="arabicPeriod"/>
            </a:pPr>
            <a:r>
              <a:rPr lang="en-US" dirty="0" smtClean="0"/>
              <a:t>Similar road usage-based tax pilot programs from other states</a:t>
            </a:r>
          </a:p>
          <a:p>
            <a:pPr marL="514350" indent="-514350">
              <a:buFont typeface="+mj-lt"/>
              <a:buAutoNum type="arabicPeriod"/>
            </a:pPr>
            <a:r>
              <a:rPr lang="en-US" dirty="0" smtClean="0"/>
              <a:t>Potential tracking solutions for the WA state program</a:t>
            </a:r>
          </a:p>
          <a:p>
            <a:pPr marL="514350" indent="-514350">
              <a:buFont typeface="+mj-lt"/>
              <a:buAutoNum type="arabicPeriod"/>
            </a:pPr>
            <a:r>
              <a:rPr lang="en-US" dirty="0" smtClean="0"/>
              <a:t>Location-based services/vendors we are considering working with</a:t>
            </a:r>
          </a:p>
          <a:p>
            <a:pPr marL="514350" indent="-514350">
              <a:buFont typeface="+mj-lt"/>
              <a:buAutoNum type="arabicPeriod"/>
            </a:pPr>
            <a:endParaRPr lang="en-US" dirty="0"/>
          </a:p>
          <a:p>
            <a:pPr marL="514350" indent="-514350">
              <a:buFont typeface="+mj-lt"/>
              <a:buAutoNum type="arabicPeriod"/>
            </a:pPr>
            <a:endParaRPr lang="en-US" dirty="0" smtClean="0"/>
          </a:p>
          <a:p>
            <a:pPr marL="0" indent="0">
              <a:buNone/>
            </a:pPr>
            <a:r>
              <a:rPr lang="en-US" sz="1800" dirty="0" smtClean="0"/>
              <a:t>The entire matrix can </a:t>
            </a:r>
            <a:r>
              <a:rPr lang="en-US" sz="1800" dirty="0"/>
              <a:t>be found on Google Sheets as well: </a:t>
            </a:r>
            <a:r>
              <a:rPr lang="en-US" sz="1800" dirty="0">
                <a:hlinkClick r:id="rId2"/>
              </a:rPr>
              <a:t>https://</a:t>
            </a:r>
            <a:r>
              <a:rPr lang="en-US" sz="1800" dirty="0" smtClean="0">
                <a:hlinkClick r:id="rId2"/>
              </a:rPr>
              <a:t>docs.google.com/a/uw.edu/spreadsheets/d/1VoQABWpvKPAMlVfsjg6A3Y8Ee_ugLepcI9I7sa2-rFY/edit?usp=sharing</a:t>
            </a:r>
            <a:r>
              <a:rPr lang="en-US" sz="1800" dirty="0" smtClean="0"/>
              <a:t> (requires UW authentication)</a:t>
            </a:r>
            <a:endParaRPr lang="en-US" sz="1800" dirty="0"/>
          </a:p>
        </p:txBody>
      </p:sp>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16</a:t>
            </a:fld>
            <a:endParaRPr lang="en-US" dirty="0"/>
          </a:p>
        </p:txBody>
      </p:sp>
    </p:spTree>
    <p:extLst>
      <p:ext uri="{BB962C8B-B14F-4D97-AF65-F5344CB8AC3E}">
        <p14:creationId xmlns:p14="http://schemas.microsoft.com/office/powerpoint/2010/main" val="1883583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1703958787"/>
              </p:ext>
            </p:extLst>
          </p:nvPr>
        </p:nvGraphicFramePr>
        <p:xfrm>
          <a:off x="215149" y="1358153"/>
          <a:ext cx="11819973" cy="4820920"/>
        </p:xfrm>
        <a:graphic>
          <a:graphicData uri="http://schemas.openxmlformats.org/drawingml/2006/table">
            <a:tbl>
              <a:tblPr firstRow="1" bandRow="1">
                <a:tableStyleId>{5C22544A-7EE6-4342-B048-85BDC9FD1C3A}</a:tableStyleId>
              </a:tblPr>
              <a:tblGrid>
                <a:gridCol w="1074543"/>
                <a:gridCol w="1074543"/>
                <a:gridCol w="1074543"/>
                <a:gridCol w="1074543"/>
                <a:gridCol w="1074543"/>
                <a:gridCol w="1074543"/>
                <a:gridCol w="1074543"/>
                <a:gridCol w="1074543"/>
                <a:gridCol w="1074543"/>
                <a:gridCol w="1074543"/>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Reporting</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564091">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Positioning enabled through "advanced reporting" device installed in car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Distance is calculated through one of four options: basic reporting (no location), factory installed advanced reporting, after market advanced reporting, and switchable reporting (no location/location hybrid)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Basic reporting does not provide location; protects user's privacy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Advanced reporting methods (location + distance) provide more accurate measurements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Road classification is determined by GPS 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No information available in report about fraud detection or prevention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rtl="0" fontAlgn="b"/>
                      <a:r>
                        <a:rPr lang="en-US" sz="850" b="0" i="0" dirty="0">
                          <a:solidFill>
                            <a:srgbClr val="000000"/>
                          </a:solidFill>
                          <a:effectLst/>
                          <a:latin typeface="Roboto Light" charset="0"/>
                          <a:ea typeface="Roboto Light" charset="0"/>
                          <a:cs typeface="Roboto Light" charset="0"/>
                        </a:rPr>
                        <a:t>Four options: Basic reporting (no location), factory installed advanced reporting, after market advanced reporting, and switchable reporting (no location/location hybrid)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With the smartphone plan, participants could control when the location data was enabled or disabled.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No road condition monitoring available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smtClean="0">
                          <a:effectLst/>
                          <a:latin typeface="Roboto Light" charset="0"/>
                          <a:ea typeface="Roboto Light" charset="0"/>
                          <a:cs typeface="Roboto Light" charset="0"/>
                        </a:rPr>
                        <a:t>Fully </a:t>
                      </a:r>
                      <a:r>
                        <a:rPr lang="en-US" sz="850" b="0" i="0" dirty="0">
                          <a:effectLst/>
                          <a:latin typeface="Roboto Light" charset="0"/>
                          <a:ea typeface="Roboto Light" charset="0"/>
                          <a:cs typeface="Roboto Light" charset="0"/>
                        </a:rPr>
                        <a:t>operational http://www.myorego.org/</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Location is provided along with distance aggregate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Participant has option to choose between different methods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User can choose between basic and reporting options depending on their privacy concerns. Additionally, the switchable reporting allows participants to turn off their location when choose to.</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Accurate measurements are beneficial to the state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Participants aren't charged for private road usage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Participant has option to choose between different methods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User privacy protected when they didn't want location tracked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Oregon citizens can now pay by mile instead of gallon</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Advanced reporting option provides location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Oregon provides for factory install tracking, meaning that some cars would come with tracking device installed by OEM</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Switchable reporting option is unique to California and Minnesota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Tracking devices implemented by OEM or aftermarket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Only state out of 3 pilot programs with operational system</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17</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smtClean="0"/>
              <a:t>1. Oregon Pilot Program</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1: States with similar pilot programs</a:t>
            </a:r>
            <a:endParaRPr lang="en-US" sz="2000" dirty="0" smtClean="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15747606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410919301"/>
              </p:ext>
            </p:extLst>
          </p:nvPr>
        </p:nvGraphicFramePr>
        <p:xfrm>
          <a:off x="215149" y="1358153"/>
          <a:ext cx="11819973" cy="4633302"/>
        </p:xfrm>
        <a:graphic>
          <a:graphicData uri="http://schemas.openxmlformats.org/drawingml/2006/table">
            <a:tbl>
              <a:tblPr firstRow="1" bandRow="1">
                <a:tableStyleId>{5C22544A-7EE6-4342-B048-85BDC9FD1C3A}</a:tableStyleId>
              </a:tblPr>
              <a:tblGrid>
                <a:gridCol w="1074543"/>
                <a:gridCol w="1074543"/>
                <a:gridCol w="1074543"/>
                <a:gridCol w="1074543"/>
                <a:gridCol w="1074543"/>
                <a:gridCol w="1074543"/>
                <a:gridCol w="1074543"/>
                <a:gridCol w="1074543"/>
                <a:gridCol w="1074543"/>
                <a:gridCol w="1074543"/>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Reporting</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564091">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Choice between plug-in device, smartphone, telematics for automated 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Option to choose automated methods or manual methods (time permit, mileage permit, odometer charge)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 privacy details unknown due to disclosure of project details; assumption is only distance aggregates are collected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Accuracy depends on positioning and distance calculation methods. Methods involving GPS will be less accurate than odometer count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Recommendation from program </a:t>
                      </a:r>
                      <a:r>
                        <a:rPr lang="en-US" sz="850" b="0" i="0" dirty="0" smtClean="0">
                          <a:solidFill>
                            <a:srgbClr val="04223F"/>
                          </a:solidFill>
                          <a:effectLst/>
                          <a:latin typeface="Roboto Light" charset="0"/>
                          <a:ea typeface="Roboto Light" charset="0"/>
                          <a:cs typeface="Roboto Light" charset="0"/>
                        </a:rPr>
                        <a:t>check-in </a:t>
                      </a:r>
                      <a:r>
                        <a:rPr lang="en-US" sz="850" b="0" i="0" dirty="0">
                          <a:solidFill>
                            <a:srgbClr val="04223F"/>
                          </a:solidFill>
                          <a:effectLst/>
                          <a:latin typeface="Roboto Light" charset="0"/>
                          <a:ea typeface="Roboto Light" charset="0"/>
                          <a:cs typeface="Roboto Light" charset="0"/>
                        </a:rPr>
                        <a:t>report: "The pilot should offer methods to exempt miles driven on private roads or out of state."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Methods to prevent odometer fraud in plug-in device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Option to choose automated or manual tracking method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use of location data may be enabled or disabled directly through the telematics app.</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 road condition monitoring available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Program still in pilot program</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Many different options for the participant to choose from</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Choices make the participant more comfortable participating in program</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Odometer count provides more accurate data; accurate data is a benefit to the state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Prevents participants from hiding mileage and paying less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Participant can choose option that matches their level of comfort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 privacy protected when they didn't want location tracked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Program is still in pilot; changes likely to come from results of program</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California gives the participant a choice in vehicle positioning methods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Participant has choice in distance tracking methods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Each positioning and tracking method is distinct in accuracy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Less fraud results in higher tax revenue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Participants are more likely to participate in a program they feel comfortable in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18</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smtClean="0"/>
              <a:t>2. California Pilot Program</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1: States with similar pilot programs</a:t>
            </a:r>
            <a:endParaRPr lang="en-US" sz="2000" dirty="0" smtClean="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1773528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776236814"/>
              </p:ext>
            </p:extLst>
          </p:nvPr>
        </p:nvGraphicFramePr>
        <p:xfrm>
          <a:off x="215149" y="1358153"/>
          <a:ext cx="11819973" cy="4804847"/>
        </p:xfrm>
        <a:graphic>
          <a:graphicData uri="http://schemas.openxmlformats.org/drawingml/2006/table">
            <a:tbl>
              <a:tblPr firstRow="1" bandRow="1">
                <a:tableStyleId>{5C22544A-7EE6-4342-B048-85BDC9FD1C3A}</a:tableStyleId>
              </a:tblPr>
              <a:tblGrid>
                <a:gridCol w="1074543"/>
                <a:gridCol w="1074543"/>
                <a:gridCol w="1074543"/>
                <a:gridCol w="1074543"/>
                <a:gridCol w="1074543"/>
                <a:gridCol w="1074543"/>
                <a:gridCol w="1074543"/>
                <a:gridCol w="1074543"/>
                <a:gridCol w="1074543"/>
                <a:gridCol w="1074543"/>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Tracking/Reporting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564091">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Location is provided by mobile device GPS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Hybrid between mobile GPS and OBD-II distance aggregates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 privacy wasn't a top concern during pilot program design; trip data including speed, lat/long, timestamp and GPS accuracy was collected. However, program report noted that "privacy was not of paramount concern to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Accurate measures provided by hybrid GPS/OBD-II odometer reading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 classification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Fraudulent mileage reporting has been noted as a concern, but no measures have been put in place to prevent it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Hybrid between mobile GPS and OBD-II system</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Ability to temporarily disable program with push of button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Ability to recognize road type, not road condition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 current update on Minnesota program</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Nearly all smartphones have GPS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Two different methods can provide (and verify) accurate distance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Accurate data is a benefit to the state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Less fraud results in higher tax revenue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Unique hybrid system providing data from both smartphone and car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 privacy protected when they didn't want location tracked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Only state out of 3 pilot programs to provide hybrid method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Privacy was not a top concern during pilot program; privacy will be a factor if solution is implemented in the future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Minnesota is only state to provide hybrid GPS/OBD-II odometer method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Only pilot program to implement hybrid method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19</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smtClean="0"/>
              <a:t>3. Minnesota Pilot Program</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1: States with similar pilot programs</a:t>
            </a:r>
            <a:endParaRPr lang="en-US" sz="2000" dirty="0" smtClean="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863580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idx="1"/>
          </p:nvPr>
        </p:nvSpPr>
        <p:spPr/>
        <p:txBody>
          <a:bodyPr/>
          <a:lstStyle/>
          <a:p>
            <a:r>
              <a:rPr lang="en-US" sz="2600" dirty="0" smtClean="0"/>
              <a:t>WA state gas tax revenue to decline as vehicles become more fuel efficient</a:t>
            </a:r>
          </a:p>
          <a:p>
            <a:r>
              <a:rPr lang="en-US" sz="2600" dirty="0"/>
              <a:t>C</a:t>
            </a:r>
            <a:r>
              <a:rPr lang="en-US" sz="2600" dirty="0" smtClean="0"/>
              <a:t>onservative </a:t>
            </a:r>
            <a:r>
              <a:rPr lang="en-US" sz="2600" dirty="0"/>
              <a:t>forecasts suggest fuel efficiency will increase from 20.5 to 35 MPG by </a:t>
            </a:r>
            <a:r>
              <a:rPr lang="en-US" sz="2600" dirty="0" smtClean="0"/>
              <a:t>2035</a:t>
            </a:r>
          </a:p>
          <a:p>
            <a:r>
              <a:rPr lang="en-US" sz="2600" dirty="0" smtClean="0"/>
              <a:t>This means a </a:t>
            </a:r>
            <a:r>
              <a:rPr lang="en-US" sz="2600" dirty="0" smtClean="0">
                <a:latin typeface="Roboto" charset="0"/>
                <a:ea typeface="Roboto" charset="0"/>
                <a:cs typeface="Roboto" charset="0"/>
              </a:rPr>
              <a:t>nearly 50% reduction</a:t>
            </a:r>
            <a:r>
              <a:rPr lang="en-US" sz="2600" dirty="0" smtClean="0"/>
              <a:t> in state gas tax revenues</a:t>
            </a:r>
          </a:p>
          <a:p>
            <a:r>
              <a:rPr lang="en-US" dirty="0" smtClean="0"/>
              <a:t>Current gas </a:t>
            </a:r>
            <a:r>
              <a:rPr lang="en-US" dirty="0"/>
              <a:t>tax funding system is </a:t>
            </a:r>
            <a:r>
              <a:rPr lang="en-US" dirty="0" smtClean="0"/>
              <a:t>unfair—drivers </a:t>
            </a:r>
            <a:r>
              <a:rPr lang="en-US" dirty="0"/>
              <a:t>are paying </a:t>
            </a:r>
            <a:r>
              <a:rPr lang="en-US" dirty="0" smtClean="0"/>
              <a:t>different amounts depending on </a:t>
            </a:r>
            <a:r>
              <a:rPr lang="en-US" dirty="0"/>
              <a:t>fuel </a:t>
            </a:r>
            <a:r>
              <a:rPr lang="en-US" dirty="0" smtClean="0"/>
              <a:t>efficiency</a:t>
            </a:r>
          </a:p>
          <a:p>
            <a:r>
              <a:rPr lang="en-US" dirty="0" smtClean="0"/>
              <a:t>In order to continue funding public roads, WA state must consider taxing citizens on a “per-mile” basis</a:t>
            </a:r>
          </a:p>
          <a:p>
            <a:endParaRPr lang="en-US" sz="2600" dirty="0"/>
          </a:p>
        </p:txBody>
      </p:sp>
      <p:sp>
        <p:nvSpPr>
          <p:cNvPr id="4" name="Date Placeholder 3"/>
          <p:cNvSpPr>
            <a:spLocks noGrp="1"/>
          </p:cNvSpPr>
          <p:nvPr>
            <p:ph type="dt" sz="half" idx="10"/>
          </p:nvPr>
        </p:nvSpPr>
        <p:spPr/>
        <p:txBody>
          <a:bodyPr/>
          <a:lstStyle/>
          <a:p>
            <a:fld id="{385E3818-D624-644E-B734-959F0AE67221}" type="datetime3">
              <a:rPr lang="en-US" smtClean="0"/>
              <a:pPr/>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a:t>
            </a:fld>
            <a:endParaRPr lang="en-US" dirty="0"/>
          </a:p>
        </p:txBody>
      </p:sp>
    </p:spTree>
    <p:extLst>
      <p:ext uri="{BB962C8B-B14F-4D97-AF65-F5344CB8AC3E}">
        <p14:creationId xmlns:p14="http://schemas.microsoft.com/office/powerpoint/2010/main" val="172136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2076261579"/>
              </p:ext>
            </p:extLst>
          </p:nvPr>
        </p:nvGraphicFramePr>
        <p:xfrm>
          <a:off x="215149" y="1358153"/>
          <a:ext cx="11819973" cy="5080000"/>
        </p:xfrm>
        <a:graphic>
          <a:graphicData uri="http://schemas.openxmlformats.org/drawingml/2006/table">
            <a:tbl>
              <a:tblPr firstRow="1" bandRow="1">
                <a:tableStyleId>{5C22544A-7EE6-4342-B048-85BDC9FD1C3A}</a:tableStyleId>
              </a:tblPr>
              <a:tblGrid>
                <a:gridCol w="1074543"/>
                <a:gridCol w="1466955"/>
                <a:gridCol w="874059"/>
                <a:gridCol w="882615"/>
                <a:gridCol w="1074543"/>
                <a:gridCol w="1074543"/>
                <a:gridCol w="1074543"/>
                <a:gridCol w="1074543"/>
                <a:gridCol w="1074543"/>
                <a:gridCol w="1074543"/>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a:t>
                      </a:r>
                      <a:r>
                        <a:rPr lang="en-US" sz="1100" b="0" i="0" dirty="0">
                          <a:solidFill>
                            <a:srgbClr val="04223F"/>
                          </a:solidFill>
                          <a:effectLst/>
                          <a:latin typeface="Roboto" charset="0"/>
                          <a:ea typeface="Roboto" charset="0"/>
                          <a:cs typeface="Roboto" charset="0"/>
                        </a:rPr>
                        <a:t>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Tracking/Reporting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mobile phone GPS is used to track the position of the car.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Distance calculations are done by aggregating the distance between GPS coordinates received from the mobile device.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Location data is collected and sent to the service provider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Mobile-based GPS tracking provides very accurate location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Private versus public road classification would be done by referencing GPS locations with a database of known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Users could toggle on / off location data at their discretion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Mobile-based tracking could provide a feature to drivers that allows them to track how many miles they have driven in a given month or year.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Users will be able to turn location tracking on and off from the mobile application.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Road conditions can be monitored by leveraging data collected from the accelerometers in users' phones.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These systems have been in place for several years </a:t>
                      </a:r>
                      <a:r>
                        <a:rPr lang="en-US" sz="850" b="0" i="0" dirty="0" smtClean="0">
                          <a:solidFill>
                            <a:srgbClr val="04223F"/>
                          </a:solidFill>
                          <a:effectLst/>
                          <a:latin typeface="Roboto Light" charset="0"/>
                          <a:ea typeface="Roboto Light" charset="0"/>
                          <a:cs typeface="Roboto Light" charset="0"/>
                        </a:rPr>
                        <a:t>(e.g. </a:t>
                      </a:r>
                      <a:r>
                        <a:rPr lang="en-US" sz="850" b="0" i="0" dirty="0">
                          <a:solidFill>
                            <a:srgbClr val="04223F"/>
                          </a:solidFill>
                          <a:effectLst/>
                          <a:latin typeface="Roboto Light" charset="0"/>
                          <a:ea typeface="Roboto Light" charset="0"/>
                          <a:cs typeface="Roboto Light" charset="0"/>
                        </a:rPr>
                        <a:t>Google Maps)</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Mobile phones provide both accurate location data, and a very high rate of GPS coordinates. Collecting a high frequency of locations would enable speed estimate calculations. This would help in determining whether the observed citizen movement was in a car or, for example, on a bicycle.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Once the location data has been captured, the outputs from the algorithm can be stored and collected at a </a:t>
                      </a:r>
                      <a:r>
                        <a:rPr lang="en-US" sz="850" b="0" i="0" dirty="0" smtClean="0">
                          <a:solidFill>
                            <a:srgbClr val="04223F"/>
                          </a:solidFill>
                          <a:effectLst/>
                          <a:latin typeface="Roboto Light" charset="0"/>
                          <a:ea typeface="Roboto Light" charset="0"/>
                          <a:cs typeface="Roboto Light" charset="0"/>
                        </a:rPr>
                        <a:t>separate </a:t>
                      </a:r>
                      <a:r>
                        <a:rPr lang="en-US" sz="850" b="0" i="0" dirty="0">
                          <a:solidFill>
                            <a:srgbClr val="04223F"/>
                          </a:solidFill>
                          <a:effectLst/>
                          <a:latin typeface="Roboto Light" charset="0"/>
                          <a:ea typeface="Roboto Light" charset="0"/>
                          <a:cs typeface="Roboto Light" charset="0"/>
                        </a:rPr>
                        <a:t>time.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Data is only available to service providers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Having this accurate data is very beneficial in calculating distance traveled and determining which miles driven are taxable (in-state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provides very accurate determination on whether the driver is on public or private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risk for fraud is high, however, users feel that they have more control over their privacy with the ability to turn an app on and off</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could also allow users to potentially track how much total tax they would pay on those miles over time.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provides more privacy for the user and it would allow the government to implement more specific policies to promote carpooling and ride sharing.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By measuring data from the accelerometers in users' phones to monitor road conditions, the government would be able to more quickly and </a:t>
                      </a:r>
                      <a:r>
                        <a:rPr lang="en-US" sz="850" b="0" i="0" dirty="0" smtClean="0">
                          <a:solidFill>
                            <a:srgbClr val="04223F"/>
                          </a:solidFill>
                          <a:effectLst/>
                          <a:latin typeface="Roboto Light" charset="0"/>
                          <a:ea typeface="Roboto Light" charset="0"/>
                          <a:cs typeface="Roboto Light" charset="0"/>
                        </a:rPr>
                        <a:t>efficiently </a:t>
                      </a:r>
                      <a:r>
                        <a:rPr lang="en-US" sz="850" b="0" i="0" dirty="0">
                          <a:solidFill>
                            <a:srgbClr val="04223F"/>
                          </a:solidFill>
                          <a:effectLst/>
                          <a:latin typeface="Roboto Light" charset="0"/>
                          <a:ea typeface="Roboto Light" charset="0"/>
                          <a:cs typeface="Roboto Light" charset="0"/>
                        </a:rPr>
                        <a:t>repair damaged infrastructure.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There are a </a:t>
                      </a:r>
                      <a:r>
                        <a:rPr lang="en-US" sz="850" b="0" i="0" dirty="0" smtClean="0">
                          <a:solidFill>
                            <a:srgbClr val="04223F"/>
                          </a:solidFill>
                          <a:effectLst/>
                          <a:latin typeface="Roboto Light" charset="0"/>
                          <a:ea typeface="Roboto Light" charset="0"/>
                          <a:cs typeface="Roboto Light" charset="0"/>
                        </a:rPr>
                        <a:t>variety </a:t>
                      </a:r>
                      <a:r>
                        <a:rPr lang="en-US" sz="850" b="0" i="0" dirty="0">
                          <a:solidFill>
                            <a:srgbClr val="04223F"/>
                          </a:solidFill>
                          <a:effectLst/>
                          <a:latin typeface="Roboto Light" charset="0"/>
                          <a:ea typeface="Roboto Light" charset="0"/>
                          <a:cs typeface="Roboto Light" charset="0"/>
                        </a:rPr>
                        <a:t>of location based APIs and SDKs so that new applications do not need to start from the ground up</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The application will meet the same standards of other location tracking services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The application will meet the same standards of other location tracking services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Test users are informed that their location data will be shared with City </a:t>
                      </a:r>
                      <a:r>
                        <a:rPr lang="en-US" sz="850" b="0" i="0" dirty="0" smtClean="0">
                          <a:solidFill>
                            <a:srgbClr val="04223F"/>
                          </a:solidFill>
                          <a:effectLst/>
                          <a:latin typeface="Roboto Light" charset="0"/>
                          <a:ea typeface="Roboto Light" charset="0"/>
                          <a:cs typeface="Roboto Light" charset="0"/>
                        </a:rPr>
                        <a:t>officials. </a:t>
                      </a:r>
                      <a:r>
                        <a:rPr lang="en-US" sz="850" b="0" i="0" dirty="0">
                          <a:solidFill>
                            <a:srgbClr val="04223F"/>
                          </a:solidFill>
                          <a:effectLst/>
                          <a:latin typeface="Roboto Light" charset="0"/>
                          <a:ea typeface="Roboto Light" charset="0"/>
                          <a:cs typeface="Roboto Light" charset="0"/>
                        </a:rPr>
                        <a:t>However, this data will not be sold to any outside </a:t>
                      </a:r>
                      <a:r>
                        <a:rPr lang="en-US" sz="850" b="0" i="0" dirty="0" smtClean="0">
                          <a:solidFill>
                            <a:srgbClr val="04223F"/>
                          </a:solidFill>
                          <a:effectLst/>
                          <a:latin typeface="Roboto Light" charset="0"/>
                          <a:ea typeface="Roboto Light" charset="0"/>
                          <a:cs typeface="Roboto Light" charset="0"/>
                        </a:rPr>
                        <a:t>entitles</a:t>
                      </a:r>
                      <a:endParaRPr lang="en-US" sz="850" b="0" i="0" dirty="0">
                        <a:solidFill>
                          <a:srgbClr val="04223F"/>
                        </a:solidFill>
                        <a:effectLst/>
                        <a:latin typeface="Roboto Light" charset="0"/>
                        <a:ea typeface="Roboto Light" charset="0"/>
                        <a:cs typeface="Roboto Light"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Our application will make use of best in breed location tracking 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smtClean="0">
                          <a:solidFill>
                            <a:srgbClr val="04223F"/>
                          </a:solidFill>
                          <a:effectLst/>
                          <a:latin typeface="Roboto Light" charset="0"/>
                          <a:ea typeface="Roboto Light" charset="0"/>
                          <a:cs typeface="Roboto Light" charset="0"/>
                        </a:rPr>
                        <a:t>Classifying </a:t>
                      </a:r>
                      <a:r>
                        <a:rPr lang="en-US" sz="850" b="0" i="0" dirty="0">
                          <a:solidFill>
                            <a:srgbClr val="04223F"/>
                          </a:solidFill>
                          <a:effectLst/>
                          <a:latin typeface="Roboto Light" charset="0"/>
                          <a:ea typeface="Roboto Light" charset="0"/>
                          <a:cs typeface="Roboto Light" charset="0"/>
                        </a:rPr>
                        <a:t>miles driven on private roads and land is a stretch goal for this project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The application will detect if a user is driving and prompt them to turn the app on so that it can collect location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The application will may include dashboards that communicate to the user how many miles they have driven and of those miles how many of them were taxed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will conduct usability testing and discover if users prefer to toggle the app on and off or if they would want it to always be 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Commute Seattle is currently </a:t>
                      </a:r>
                      <a:r>
                        <a:rPr lang="en-US" sz="850" b="0" i="0" dirty="0" smtClean="0">
                          <a:solidFill>
                            <a:srgbClr val="04223F"/>
                          </a:solidFill>
                          <a:effectLst/>
                          <a:latin typeface="Roboto Light" charset="0"/>
                          <a:ea typeface="Roboto Light" charset="0"/>
                          <a:cs typeface="Roboto Light" charset="0"/>
                        </a:rPr>
                        <a:t>uninterested </a:t>
                      </a:r>
                      <a:r>
                        <a:rPr lang="en-US" sz="850" b="0" i="0" dirty="0">
                          <a:solidFill>
                            <a:srgbClr val="04223F"/>
                          </a:solidFill>
                          <a:effectLst/>
                          <a:latin typeface="Roboto Light" charset="0"/>
                          <a:ea typeface="Roboto Light" charset="0"/>
                          <a:cs typeface="Roboto Light" charset="0"/>
                        </a:rPr>
                        <a:t>in users reporting road conditions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Our application will make use of these API and SDKs</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20</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smtClean="0"/>
              <a:t>4. Mobile-based GPS Tracking</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2: Methods to report mileage</a:t>
            </a:r>
            <a:endParaRPr lang="en-US" sz="2000" dirty="0" smtClean="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8697405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917437747"/>
              </p:ext>
            </p:extLst>
          </p:nvPr>
        </p:nvGraphicFramePr>
        <p:xfrm>
          <a:off x="215149" y="1358153"/>
          <a:ext cx="11819973" cy="5041665"/>
        </p:xfrm>
        <a:graphic>
          <a:graphicData uri="http://schemas.openxmlformats.org/drawingml/2006/table">
            <a:tbl>
              <a:tblPr firstRow="1" bandRow="1">
                <a:tableStyleId>{5C22544A-7EE6-4342-B048-85BDC9FD1C3A}</a:tableStyleId>
              </a:tblPr>
              <a:tblGrid>
                <a:gridCol w="981639"/>
                <a:gridCol w="860612"/>
                <a:gridCol w="1237129"/>
                <a:gridCol w="1237130"/>
                <a:gridCol w="1573306"/>
                <a:gridCol w="1438835"/>
                <a:gridCol w="658906"/>
                <a:gridCol w="847165"/>
                <a:gridCol w="954741"/>
                <a:gridCol w="955967"/>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a:t>
                      </a:r>
                      <a:r>
                        <a:rPr lang="en-US" sz="1000" b="0" i="0" dirty="0">
                          <a:solidFill>
                            <a:srgbClr val="04223F"/>
                          </a:solidFill>
                          <a:effectLst/>
                          <a:latin typeface="Roboto" charset="0"/>
                          <a:ea typeface="Roboto" charset="0"/>
                          <a:cs typeface="Roboto" charset="0"/>
                        </a:rPr>
                        <a:t>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Tracking/Reporting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Not able to provide location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Distance is determined based on the difference in miles on the cars odometer.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Self-reporting odometer scanning provides a very high level of privacy for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Distance is determined based on the difference in miles on the cars odometer. Odometers are cars are very accurate so we consider this calculation to be very accurate in determining total miles driven.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Users can choose not to report the miles driven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Previous programs have relied on self reported data </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Very accurate determination on the total distance the vehicle has traveled in a given </a:t>
                      </a:r>
                      <a:r>
                        <a:rPr lang="en-US" sz="850" b="0" i="0" dirty="0" smtClean="0">
                          <a:solidFill>
                            <a:srgbClr val="04223F"/>
                          </a:solidFill>
                          <a:effectLst/>
                          <a:latin typeface="Roboto Light" charset="0"/>
                          <a:ea typeface="Roboto Light" charset="0"/>
                          <a:cs typeface="Roboto Light" charset="0"/>
                        </a:rPr>
                        <a:t>amount </a:t>
                      </a:r>
                      <a:r>
                        <a:rPr lang="en-US" sz="850" b="0" i="0" dirty="0">
                          <a:solidFill>
                            <a:srgbClr val="04223F"/>
                          </a:solidFill>
                          <a:effectLst/>
                          <a:latin typeface="Roboto Light" charset="0"/>
                          <a:ea typeface="Roboto Light" charset="0"/>
                          <a:cs typeface="Roboto Light" charset="0"/>
                        </a:rPr>
                        <a:t>of time.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user does not have to submit to location tracking. With this solution the government would not be able to monitor the whereabouts and travel patterns of civilians.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Self-reporting odometer provides a very accurate measure of the total distance a vehicle has traveled.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 / 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Allows users to feel that they are in control of their privacy</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will be able to provide accurate positioning and location data. This will allow us to distinguish between miles traveled on public roads or private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for the most, part sets the standard for total distance tracking. Other solutions could provide more detailed distance calculations which allow for fine grained filtering of taxable vs nontaxable miles.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Other solutions that do not track detailed location data will be able to provide more </a:t>
                      </a:r>
                      <a:r>
                        <a:rPr lang="en-US" sz="850" b="0" i="0" dirty="0" smtClean="0">
                          <a:solidFill>
                            <a:srgbClr val="04223F"/>
                          </a:solidFill>
                          <a:effectLst/>
                          <a:latin typeface="Roboto Light" charset="0"/>
                          <a:ea typeface="Roboto Light" charset="0"/>
                          <a:cs typeface="Roboto Light" charset="0"/>
                        </a:rPr>
                        <a:t>privacy </a:t>
                      </a:r>
                      <a:r>
                        <a:rPr lang="en-US" sz="850" b="0" i="0" dirty="0">
                          <a:solidFill>
                            <a:srgbClr val="04223F"/>
                          </a:solidFill>
                          <a:effectLst/>
                          <a:latin typeface="Roboto Light" charset="0"/>
                          <a:ea typeface="Roboto Light" charset="0"/>
                          <a:cs typeface="Roboto Light" charset="0"/>
                        </a:rPr>
                        <a:t>to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While self-reporting odometer provides a very accurate measure of the total distance a vehicle has traveled, it does not provide very accurate measure of taxable miles the vehicle has traveled.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While self-reporting odometer provides a very accurate measure of the total distance a vehicle has traveled, it does not provide very accurate filtering of "taxable" miles. That is, we will not be able to determine the miles the vehicle traveled out of state or on private roads versus the miles it traveled on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Our product will not rely on any self-reported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tracking/reporting, other solutions that provide that feature would beat self-reporting odometer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manual toggling, other solutions that provide that feature would beat self-reporting odometer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road condition monitoring, other solutions that provide that feature would beat self-reporting odometer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City </a:t>
                      </a:r>
                      <a:r>
                        <a:rPr lang="en-US" sz="850" b="0" i="0" dirty="0" smtClean="0">
                          <a:solidFill>
                            <a:srgbClr val="04223F"/>
                          </a:solidFill>
                          <a:effectLst/>
                          <a:latin typeface="Roboto Light" charset="0"/>
                          <a:ea typeface="Roboto Light" charset="0"/>
                          <a:cs typeface="Roboto Light" charset="0"/>
                        </a:rPr>
                        <a:t>officials </a:t>
                      </a:r>
                      <a:r>
                        <a:rPr lang="en-US" sz="850" b="0" i="0" dirty="0">
                          <a:solidFill>
                            <a:srgbClr val="04223F"/>
                          </a:solidFill>
                          <a:effectLst/>
                          <a:latin typeface="Roboto Light" charset="0"/>
                          <a:ea typeface="Roboto Light" charset="0"/>
                          <a:cs typeface="Roboto Light" charset="0"/>
                        </a:rPr>
                        <a:t>are looking to shift away from self-reported data, and our application will reflect this </a:t>
                      </a:r>
                      <a:r>
                        <a:rPr lang="en-US" sz="850" b="0" i="0" dirty="0" smtClean="0">
                          <a:solidFill>
                            <a:srgbClr val="04223F"/>
                          </a:solidFill>
                          <a:effectLst/>
                          <a:latin typeface="Roboto Light" charset="0"/>
                          <a:ea typeface="Roboto Light" charset="0"/>
                          <a:cs typeface="Roboto Light" charset="0"/>
                        </a:rPr>
                        <a:t>trend</a:t>
                      </a:r>
                    </a:p>
                    <a:p>
                      <a:pPr rtl="0" fontAlgn="b"/>
                      <a:endParaRPr lang="en-US" sz="850" b="0" i="0" dirty="0">
                        <a:solidFill>
                          <a:srgbClr val="04223F"/>
                        </a:solidFill>
                        <a:effectLst/>
                        <a:latin typeface="Roboto Light" charset="0"/>
                        <a:ea typeface="Roboto Light" charset="0"/>
                        <a:cs typeface="Roboto Light"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21</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a:t>5</a:t>
            </a:r>
            <a:r>
              <a:rPr lang="en-US" dirty="0" smtClean="0"/>
              <a:t>. </a:t>
            </a:r>
            <a:r>
              <a:rPr lang="en-US" dirty="0"/>
              <a:t>Self-reporting odometer scanning</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2: Methods to report mileage</a:t>
            </a:r>
            <a:endParaRPr lang="en-US" sz="2000" dirty="0" smtClean="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1623328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1773148212"/>
              </p:ext>
            </p:extLst>
          </p:nvPr>
        </p:nvGraphicFramePr>
        <p:xfrm>
          <a:off x="215149" y="1358153"/>
          <a:ext cx="11819973" cy="4653045"/>
        </p:xfrm>
        <a:graphic>
          <a:graphicData uri="http://schemas.openxmlformats.org/drawingml/2006/table">
            <a:tbl>
              <a:tblPr firstRow="1" bandRow="1">
                <a:tableStyleId>{5C22544A-7EE6-4342-B048-85BDC9FD1C3A}</a:tableStyleId>
              </a:tblPr>
              <a:tblGrid>
                <a:gridCol w="1074543"/>
                <a:gridCol w="1466955"/>
                <a:gridCol w="874059"/>
                <a:gridCol w="882615"/>
                <a:gridCol w="1074543"/>
                <a:gridCol w="1074543"/>
                <a:gridCol w="1074543"/>
                <a:gridCol w="1074543"/>
                <a:gridCol w="1074543"/>
                <a:gridCol w="1074543"/>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a:t>
                      </a:r>
                      <a:r>
                        <a:rPr lang="en-US" sz="1100" b="0" i="0" dirty="0">
                          <a:solidFill>
                            <a:srgbClr val="04223F"/>
                          </a:solidFill>
                          <a:effectLst/>
                          <a:latin typeface="Roboto" charset="0"/>
                          <a:ea typeface="Roboto" charset="0"/>
                          <a:cs typeface="Roboto" charset="0"/>
                        </a:rPr>
                        <a:t>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Reporting</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Not able to provide location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Does not perform any calculations. Instead, it captures all miles driven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Devices are not integrated with the Internet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OBD-II port hardware integration provides a very accurate measure of total distance traveled.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OBD-II devices are easily hacked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Widely available and used in numerous sectors, such as Insurance</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Establishes trust with the user since they know their odometer captures the same data as the OBD-II</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Secure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Highly accurate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 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Some built in </a:t>
                      </a:r>
                      <a:r>
                        <a:rPr lang="en-US" sz="850" b="0" i="0" dirty="0" smtClean="0">
                          <a:solidFill>
                            <a:srgbClr val="04223F"/>
                          </a:solidFill>
                          <a:effectLst/>
                          <a:latin typeface="Roboto Light" charset="0"/>
                          <a:ea typeface="Roboto Light" charset="0"/>
                          <a:cs typeface="Roboto Light" charset="0"/>
                        </a:rPr>
                        <a:t>knowledge </a:t>
                      </a:r>
                      <a:r>
                        <a:rPr lang="en-US" sz="850" b="0" i="0" dirty="0">
                          <a:solidFill>
                            <a:srgbClr val="04223F"/>
                          </a:solidFill>
                          <a:effectLst/>
                          <a:latin typeface="Roboto Light" charset="0"/>
                          <a:ea typeface="Roboto Light" charset="0"/>
                          <a:cs typeface="Roboto Light" charset="0"/>
                        </a:rPr>
                        <a:t>base on what the product is</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tracking/reporting, other solutions that are able to get specific location data and provide that feature would beat OBD-II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Application will provide distance tracking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The application will attempt to mirror the same trust factor that users have developed with OBD-II systems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are currently exploring options to </a:t>
                      </a:r>
                      <a:r>
                        <a:rPr lang="en-US" sz="850" b="0" i="0" dirty="0" smtClean="0">
                          <a:solidFill>
                            <a:srgbClr val="04223F"/>
                          </a:solidFill>
                          <a:effectLst/>
                          <a:latin typeface="Roboto Light" charset="0"/>
                          <a:ea typeface="Roboto Light" charset="0"/>
                          <a:cs typeface="Roboto Light" charset="0"/>
                        </a:rPr>
                        <a:t>integrate </a:t>
                      </a:r>
                      <a:r>
                        <a:rPr lang="en-US" sz="850" b="0" i="0" dirty="0">
                          <a:solidFill>
                            <a:srgbClr val="04223F"/>
                          </a:solidFill>
                          <a:effectLst/>
                          <a:latin typeface="Roboto Light" charset="0"/>
                          <a:ea typeface="Roboto Light" charset="0"/>
                          <a:cs typeface="Roboto Light" charset="0"/>
                        </a:rPr>
                        <a:t>an OBD-II device into our product so we can achieve the same level of 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tracking/reporting, other solutions that are able to get specific location data and provide that feature would beat OBD-II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Because we will </a:t>
                      </a:r>
                      <a:r>
                        <a:rPr lang="en-US" sz="850" b="0" i="0" dirty="0" smtClean="0">
                          <a:solidFill>
                            <a:srgbClr val="04223F"/>
                          </a:solidFill>
                          <a:effectLst/>
                          <a:latin typeface="Roboto Light" charset="0"/>
                          <a:ea typeface="Roboto Light" charset="0"/>
                          <a:cs typeface="Roboto Light" charset="0"/>
                        </a:rPr>
                        <a:t>integrate </a:t>
                      </a:r>
                      <a:r>
                        <a:rPr lang="en-US" sz="850" b="0" i="0" dirty="0">
                          <a:solidFill>
                            <a:srgbClr val="04223F"/>
                          </a:solidFill>
                          <a:effectLst/>
                          <a:latin typeface="Roboto Light" charset="0"/>
                          <a:ea typeface="Roboto Light" charset="0"/>
                          <a:cs typeface="Roboto Light" charset="0"/>
                        </a:rPr>
                        <a:t>an application with the OBD-II we will be able to detect if the device has been tampered with</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tracking/reporting, other solutions that provide that feature would beat OBD-II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manual toggling, other solutions that provide that feature would beat OBD-II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road condition monitoring, other solutions that provide that feature would beat OBD-II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Take advantage of individuals who are familiar with OBD-II devices</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22</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a:t>6</a:t>
            </a:r>
            <a:r>
              <a:rPr lang="en-US" dirty="0" smtClean="0"/>
              <a:t>. OBD-II Port Hardware Integration</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2: Methods to report mileage</a:t>
            </a:r>
            <a:endParaRPr lang="en-US" sz="2000" dirty="0" smtClean="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20105911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1595763741"/>
              </p:ext>
            </p:extLst>
          </p:nvPr>
        </p:nvGraphicFramePr>
        <p:xfrm>
          <a:off x="215149" y="1264946"/>
          <a:ext cx="11819973" cy="5294589"/>
        </p:xfrm>
        <a:graphic>
          <a:graphicData uri="http://schemas.openxmlformats.org/drawingml/2006/table">
            <a:tbl>
              <a:tblPr firstRow="1" bandRow="1">
                <a:tableStyleId>{5C22544A-7EE6-4342-B048-85BDC9FD1C3A}</a:tableStyleId>
              </a:tblPr>
              <a:tblGrid>
                <a:gridCol w="954745"/>
                <a:gridCol w="887506"/>
                <a:gridCol w="1075765"/>
                <a:gridCol w="887506"/>
                <a:gridCol w="1936376"/>
                <a:gridCol w="1102659"/>
                <a:gridCol w="1089212"/>
                <a:gridCol w="662575"/>
                <a:gridCol w="1273801"/>
                <a:gridCol w="875285"/>
                <a:gridCol w="1074543"/>
              </a:tblGrid>
              <a:tr h="758734">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000" b="0" i="0" dirty="0" smtClean="0">
                          <a:solidFill>
                            <a:srgbClr val="04223F"/>
                          </a:solidFill>
                          <a:effectLst/>
                          <a:latin typeface="Roboto" charset="0"/>
                          <a:ea typeface="Roboto" charset="0"/>
                          <a:cs typeface="Roboto" charset="0"/>
                        </a:rPr>
                        <a:t>Tracking/ Reporting</a:t>
                      </a:r>
                      <a:endParaRPr lang="en-US" sz="10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431249">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would involve the vehicle's hardware and software to store and periodically transmit the cars location information.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would involve aggregating the distance between the collected location points.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privacy of the user would be in the hands of the car manufacturer and the government.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would be very accurate data because it would be collected from hardware and software that is physically integrated into the vehicle.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Private versus public road classification would be done by referencing GPS locations with a database of known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is not vulnerable to fraud. The only possible manipulation would be for a user to upload software to his vehicle that compromises this solution.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Theoretically, this could offer some manual </a:t>
                      </a:r>
                      <a:r>
                        <a:rPr lang="en-US" sz="850" b="0" i="0" dirty="0" smtClean="0">
                          <a:solidFill>
                            <a:srgbClr val="04223F"/>
                          </a:solidFill>
                          <a:effectLst/>
                          <a:latin typeface="Roboto Light" charset="0"/>
                          <a:ea typeface="Roboto Light" charset="0"/>
                          <a:cs typeface="Roboto Light" charset="0"/>
                        </a:rPr>
                        <a:t>toggling </a:t>
                      </a:r>
                      <a:r>
                        <a:rPr lang="en-US" sz="850" b="0" i="0" dirty="0">
                          <a:solidFill>
                            <a:srgbClr val="04223F"/>
                          </a:solidFill>
                          <a:effectLst/>
                          <a:latin typeface="Roboto Light" charset="0"/>
                          <a:ea typeface="Roboto Light" charset="0"/>
                          <a:cs typeface="Roboto Light" charset="0"/>
                        </a:rPr>
                        <a:t>through the cars built in display and navigation tools.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Not currently available on any cars.</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57346">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Does not require adding additional hardware to people's cars or software to people's phones.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is fairly simple and easy to execute. It can be done quickly and does not require massive computational power.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data is subject to fewer risks as it is not being constantly streamed across a network.</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data collected from the automobile hardware would not have to be filtered. That is, we could be sure that every data point we received from the car would reflect the vehicle location versus, for example, the users location. Collecting data from user devices requires filtering the points and looking only at ones where we determine the user is driving.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provides very accurate determination on whether the driver is on public or private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would ensure the government is getting all the tax revenue it is owed.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would allow the government to implement more specific policies to promote carpooling and ride sharing by letting users toggle whether they being taxed if they currently met </a:t>
                      </a:r>
                      <a:r>
                        <a:rPr lang="en-US" sz="850" b="0" i="0" dirty="0" smtClean="0">
                          <a:solidFill>
                            <a:srgbClr val="04223F"/>
                          </a:solidFill>
                          <a:effectLst/>
                          <a:latin typeface="Roboto Light" charset="0"/>
                          <a:ea typeface="Roboto Light" charset="0"/>
                          <a:cs typeface="Roboto Light" charset="0"/>
                        </a:rPr>
                        <a:t>certain </a:t>
                      </a:r>
                      <a:r>
                        <a:rPr lang="en-US" sz="850" b="0" i="0" dirty="0">
                          <a:solidFill>
                            <a:srgbClr val="04223F"/>
                          </a:solidFill>
                          <a:effectLst/>
                          <a:latin typeface="Roboto Light" charset="0"/>
                          <a:ea typeface="Roboto Light" charset="0"/>
                          <a:cs typeface="Roboto Light" charset="0"/>
                        </a:rPr>
                        <a:t>exceptions (such as carpooling).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There are not any benefits, this solution is not readily available.</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41794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Not every car on the road has the hardware capabilities to support this.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for the most, part sets the standard for distance tracking.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Other solutions that do not track detailed location data will be able to provide more </a:t>
                      </a:r>
                      <a:r>
                        <a:rPr lang="en-US" sz="850" b="0" i="0" dirty="0" smtClean="0">
                          <a:solidFill>
                            <a:srgbClr val="04223F"/>
                          </a:solidFill>
                          <a:effectLst/>
                          <a:latin typeface="Roboto Light" charset="0"/>
                          <a:ea typeface="Roboto Light" charset="0"/>
                          <a:cs typeface="Roboto Light" charset="0"/>
                        </a:rPr>
                        <a:t>privacy </a:t>
                      </a:r>
                      <a:r>
                        <a:rPr lang="en-US" sz="850" b="0" i="0" dirty="0">
                          <a:solidFill>
                            <a:srgbClr val="04223F"/>
                          </a:solidFill>
                          <a:effectLst/>
                          <a:latin typeface="Roboto Light" charset="0"/>
                          <a:ea typeface="Roboto Light" charset="0"/>
                          <a:cs typeface="Roboto Light" charset="0"/>
                        </a:rPr>
                        <a:t>to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for the most, part sets the standard for 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for the most, part sets the standard for 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for the most, part sets the standard for 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road tracking/reporting, other solutions that provide that feature would beat Telematics through auto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While this solution could theoretically provide manual toggling, there are other solutions that could provide safer functionality. Requiring users to click through their car's dashboard interface to toggle the tax tracking software is not very safe/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00" b="0" i="0" dirty="0">
                          <a:solidFill>
                            <a:srgbClr val="04223F"/>
                          </a:solidFill>
                          <a:effectLst/>
                          <a:latin typeface="Roboto Light" charset="0"/>
                          <a:ea typeface="Roboto Light" charset="0"/>
                          <a:cs typeface="Roboto Light" charset="0"/>
                        </a:rPr>
                        <a:t>For road condition monitoring, other solutions that provide that feature would beat Telematics through auto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Other </a:t>
                      </a:r>
                      <a:r>
                        <a:rPr lang="en-US" sz="850" b="0" i="0" dirty="0" smtClean="0">
                          <a:solidFill>
                            <a:srgbClr val="04223F"/>
                          </a:solidFill>
                          <a:effectLst/>
                          <a:latin typeface="Roboto Light" charset="0"/>
                          <a:ea typeface="Roboto Light" charset="0"/>
                          <a:cs typeface="Roboto Light" charset="0"/>
                        </a:rPr>
                        <a:t>solutions </a:t>
                      </a:r>
                      <a:r>
                        <a:rPr lang="en-US" sz="850" b="0" i="0" dirty="0">
                          <a:solidFill>
                            <a:srgbClr val="04223F"/>
                          </a:solidFill>
                          <a:effectLst/>
                          <a:latin typeface="Roboto Light" charset="0"/>
                          <a:ea typeface="Roboto Light" charset="0"/>
                          <a:cs typeface="Roboto Light" charset="0"/>
                        </a:rPr>
                        <a:t>that can be implemented more quickly will beat this solution to </a:t>
                      </a:r>
                      <a:r>
                        <a:rPr lang="en-US" sz="850" b="0" i="0" dirty="0" smtClean="0">
                          <a:solidFill>
                            <a:srgbClr val="04223F"/>
                          </a:solidFill>
                          <a:effectLst/>
                          <a:latin typeface="Roboto Light" charset="0"/>
                          <a:ea typeface="Roboto Light" charset="0"/>
                          <a:cs typeface="Roboto Light" charset="0"/>
                        </a:rPr>
                        <a:t>market</a:t>
                      </a:r>
                    </a:p>
                    <a:p>
                      <a:pPr rtl="0" fontAlgn="b"/>
                      <a:endParaRPr lang="en-US" sz="850" b="0" i="0" dirty="0" smtClean="0">
                        <a:solidFill>
                          <a:srgbClr val="04223F"/>
                        </a:solidFill>
                        <a:effectLst/>
                        <a:latin typeface="Roboto Light" charset="0"/>
                        <a:ea typeface="Roboto Light" charset="0"/>
                        <a:cs typeface="Roboto Light" charset="0"/>
                      </a:endParaRPr>
                    </a:p>
                    <a:p>
                      <a:pPr rtl="0" fontAlgn="b"/>
                      <a:r>
                        <a:rPr lang="en-US" sz="850" b="0" i="0" dirty="0" smtClean="0">
                          <a:solidFill>
                            <a:srgbClr val="04223F"/>
                          </a:solidFill>
                          <a:effectLst/>
                          <a:latin typeface="Roboto Light" charset="0"/>
                          <a:ea typeface="Roboto Light" charset="0"/>
                          <a:cs typeface="Roboto Light" charset="0"/>
                        </a:rPr>
                        <a:t>.</a:t>
                      </a:r>
                      <a:endParaRPr lang="en-US" sz="850" b="0" i="0" dirty="0">
                        <a:solidFill>
                          <a:srgbClr val="04223F"/>
                        </a:solidFill>
                        <a:effectLst/>
                        <a:latin typeface="Roboto Light" charset="0"/>
                        <a:ea typeface="Roboto Light" charset="0"/>
                        <a:cs typeface="Roboto Light"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23</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a:t>7</a:t>
            </a:r>
            <a:r>
              <a:rPr lang="en-US" dirty="0" smtClean="0"/>
              <a:t>. Telematics </a:t>
            </a:r>
            <a:r>
              <a:rPr lang="en-US" dirty="0"/>
              <a:t>through Automobile hardware</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2: Methods to report mileage</a:t>
            </a:r>
            <a:endParaRPr lang="en-US" sz="2000" dirty="0" smtClean="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1231912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1018442715"/>
              </p:ext>
            </p:extLst>
          </p:nvPr>
        </p:nvGraphicFramePr>
        <p:xfrm>
          <a:off x="215149" y="1358153"/>
          <a:ext cx="11819973" cy="4804847"/>
        </p:xfrm>
        <a:graphic>
          <a:graphicData uri="http://schemas.openxmlformats.org/drawingml/2006/table">
            <a:tbl>
              <a:tblPr firstRow="1" bandRow="1">
                <a:tableStyleId>{5C22544A-7EE6-4342-B048-85BDC9FD1C3A}</a:tableStyleId>
              </a:tblPr>
              <a:tblGrid>
                <a:gridCol w="1074543"/>
                <a:gridCol w="1292143"/>
                <a:gridCol w="1438836"/>
                <a:gridCol w="1129553"/>
                <a:gridCol w="1210235"/>
                <a:gridCol w="1048870"/>
                <a:gridCol w="820271"/>
                <a:gridCol w="806824"/>
                <a:gridCol w="1358152"/>
                <a:gridCol w="833718"/>
                <a:gridCol w="806828"/>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Private </a:t>
                      </a:r>
                      <a:r>
                        <a:rPr lang="en-US" sz="1200" b="0" i="0" dirty="0">
                          <a:solidFill>
                            <a:srgbClr val="04223F"/>
                          </a:solidFill>
                          <a:effectLst/>
                          <a:latin typeface="Roboto" charset="0"/>
                          <a:ea typeface="Roboto" charset="0"/>
                          <a:cs typeface="Roboto" charset="0"/>
                        </a:rPr>
                        <a:t>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Tracking/Reporting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A computer vision program would recognize and record street signs as the vehicle travels to determine its location at various times.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Distance tracking would be done by measuring the distance between recognized locations.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This data would be procured and managed by the government, so it would be their responsibility to protect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The location of all possible recognized streets and locations would be stored in a database. This data is static obviously, so we would consider this data to be very accurate.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Dashboard cam monitoring would not be able to recognize private roads because they are not typically marked with street signs.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Since this technology is still in the prototype phase, the extent in which these devices can be compromised is unknown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This solution could theoretically allow the user to turn the camera on and off.</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These devices are not yet </a:t>
                      </a:r>
                      <a:r>
                        <a:rPr lang="en-US" sz="850" b="0" i="0" dirty="0" smtClean="0">
                          <a:effectLst/>
                          <a:latin typeface="Roboto Light" charset="0"/>
                          <a:ea typeface="Roboto Light" charset="0"/>
                          <a:cs typeface="Roboto Light" charset="0"/>
                        </a:rPr>
                        <a:t>commercially </a:t>
                      </a:r>
                      <a:r>
                        <a:rPr lang="en-US" sz="850" b="0" i="0" dirty="0">
                          <a:effectLst/>
                          <a:latin typeface="Roboto Light" charset="0"/>
                          <a:ea typeface="Roboto Light" charset="0"/>
                          <a:cs typeface="Roboto Light" charset="0"/>
                        </a:rPr>
                        <a:t>available</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The GPS location of various streets and intersections are known which makes this positioning data very accurate.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This would provide very accurate distance calculations because the recognized locations would be used in conjunction with a database of streets &amp; street lengths to determine the distance the car traveled between points.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The data is subject to fewer risks as it is not being constantly streamed across a network.</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The accuracy of recognized locations would be very accurate.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This would allow the government to implement more specific policies to promote carpooling and ride sharing by letting drivers toggle whether the dash cam was recording and they being taxed.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Limited </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This solution is somewhat expensive. It requires installing dashboard cameras on every car and it would also require transmitting and processing a tremendous amount of video.</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If it is raining or visibility is compromised, the distance between recognized locations could be very large which would impact the accuracy of the results.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Other solutions that do not track detailed location data will be able to provide more </a:t>
                      </a:r>
                      <a:r>
                        <a:rPr lang="en-US" sz="850" b="0" i="0" dirty="0" smtClean="0">
                          <a:effectLst/>
                          <a:latin typeface="Roboto Light" charset="0"/>
                          <a:ea typeface="Roboto Light" charset="0"/>
                          <a:cs typeface="Roboto Light" charset="0"/>
                        </a:rPr>
                        <a:t>privacy </a:t>
                      </a:r>
                      <a:r>
                        <a:rPr lang="en-US" sz="850" b="0" i="0" dirty="0">
                          <a:effectLst/>
                          <a:latin typeface="Roboto Light" charset="0"/>
                          <a:ea typeface="Roboto Light" charset="0"/>
                          <a:cs typeface="Roboto Light" charset="0"/>
                        </a:rPr>
                        <a:t>to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The issue with this solution is consistency. This solution is subject to be compromised by a number of variables including weather, dirty camera lens, or a dirty windshield.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For tracking/reporting, other solutions that provide that feature would beat Dashboard cam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This solution actually probably provides the best ability for users to manual toggle whether they're being taxed or not.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For road condition monitoring, other solutions that provide that feature would beat Dashboard cam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 / 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24</a:t>
            </a:fld>
            <a:endParaRPr lang="en-US" dirty="0"/>
          </a:p>
        </p:txBody>
      </p:sp>
      <p:sp>
        <p:nvSpPr>
          <p:cNvPr id="9" name="Title 1"/>
          <p:cNvSpPr txBox="1">
            <a:spLocks/>
          </p:cNvSpPr>
          <p:nvPr/>
        </p:nvSpPr>
        <p:spPr>
          <a:xfrm>
            <a:off x="838199" y="365125"/>
            <a:ext cx="10914529"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2800" dirty="0"/>
              <a:t>8</a:t>
            </a:r>
            <a:r>
              <a:rPr lang="en-US" sz="2800" dirty="0" smtClean="0"/>
              <a:t>. Dashboard </a:t>
            </a:r>
            <a:r>
              <a:rPr lang="en-US" sz="2800" dirty="0"/>
              <a:t>cam to determine location through computer vision</a:t>
            </a:r>
            <a:endParaRPr lang="en-US" sz="18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2: Methods to report mileage</a:t>
            </a:r>
            <a:endParaRPr lang="en-US" sz="2000" dirty="0" smtClean="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4247194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1043641965"/>
              </p:ext>
            </p:extLst>
          </p:nvPr>
        </p:nvGraphicFramePr>
        <p:xfrm>
          <a:off x="215149" y="1358153"/>
          <a:ext cx="11819973" cy="4149335"/>
        </p:xfrm>
        <a:graphic>
          <a:graphicData uri="http://schemas.openxmlformats.org/drawingml/2006/table">
            <a:tbl>
              <a:tblPr firstRow="1" bandRow="1">
                <a:tableStyleId>{5C22544A-7EE6-4342-B048-85BDC9FD1C3A}</a:tableStyleId>
              </a:tblPr>
              <a:tblGrid>
                <a:gridCol w="1074543"/>
                <a:gridCol w="1466955"/>
                <a:gridCol w="954741"/>
                <a:gridCol w="801933"/>
                <a:gridCol w="1074543"/>
                <a:gridCol w="1074543"/>
                <a:gridCol w="1074543"/>
                <a:gridCol w="1074543"/>
                <a:gridCol w="1074543"/>
                <a:gridCol w="911952"/>
                <a:gridCol w="1237134"/>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Reporting</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program/feature</a:t>
                      </a: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Uses smartphone GPS and network triangulation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Reports how long journeys will be. Doesn't record journey length.</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Records users' destinations.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Uses GPS, cellular network triangulation and </a:t>
                      </a:r>
                      <a:r>
                        <a:rPr lang="en-US" sz="850" b="0" i="0" dirty="0" smtClean="0">
                          <a:effectLst/>
                          <a:latin typeface="Roboto Light" charset="0"/>
                          <a:ea typeface="Roboto Light" charset="0"/>
                          <a:cs typeface="Roboto Light" charset="0"/>
                        </a:rPr>
                        <a:t>Wi-Fi </a:t>
                      </a:r>
                      <a:r>
                        <a:rPr lang="en-US" sz="850" b="0" i="0" dirty="0">
                          <a:effectLst/>
                          <a:latin typeface="Roboto Light" charset="0"/>
                          <a:ea typeface="Roboto Light" charset="0"/>
                          <a:cs typeface="Roboto Light" charset="0"/>
                        </a:rPr>
                        <a:t>location services.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Maps everything. Routes only through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Tracks users only to improve the service. Reports only to store user data at Google.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Users can select to share their location with app</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In service. Over a billion users. </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Is very accurate for current location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Helps people take the shortest route.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Caches them for quicker access.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Highly accurate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Accurate directions through public roads.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Free navigation service.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Users enjoy an intelligent product that can make recommendations etc.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Provides a sense of privacy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A lot of user data generated.</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Due to how robust the Google Maps technology is, we are currently exploring how we might be able to leverage their </a:t>
                      </a:r>
                      <a:r>
                        <a:rPr lang="en-US" sz="850" b="0" i="0" dirty="0" smtClean="0">
                          <a:effectLst/>
                          <a:latin typeface="Roboto Light" charset="0"/>
                          <a:ea typeface="Roboto Light" charset="0"/>
                          <a:cs typeface="Roboto Light" charset="0"/>
                        </a:rPr>
                        <a:t>technology </a:t>
                      </a:r>
                      <a:r>
                        <a:rPr lang="en-US" sz="850" b="0" i="0" dirty="0">
                          <a:effectLst/>
                          <a:latin typeface="Roboto Light" charset="0"/>
                          <a:ea typeface="Roboto Light" charset="0"/>
                          <a:cs typeface="Roboto Light" charset="0"/>
                        </a:rPr>
                        <a:t>through APIs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We record the actual distance that the user travels.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We won't store the user's location, only distance travelled.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Limits battery life for the user. We would stick to GPS only because the service should work while travelling across states.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We have to differentiate miles on private roads versus those on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We'd have to deal with users being able to switch off their phone etc.</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Our service would report to tax authorities.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We are exploring if we will allow users to turn the application on and off</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25</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a:t>9</a:t>
            </a:r>
            <a:r>
              <a:rPr lang="en-US" dirty="0" smtClean="0"/>
              <a:t>. Google Maps</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3: Existing Location-based services</a:t>
            </a:r>
            <a:endParaRPr lang="en-US" sz="2000" dirty="0" smtClean="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20828729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648311526"/>
              </p:ext>
            </p:extLst>
          </p:nvPr>
        </p:nvGraphicFramePr>
        <p:xfrm>
          <a:off x="215149" y="1358153"/>
          <a:ext cx="11819973" cy="4149335"/>
        </p:xfrm>
        <a:graphic>
          <a:graphicData uri="http://schemas.openxmlformats.org/drawingml/2006/table">
            <a:tbl>
              <a:tblPr firstRow="1" bandRow="1">
                <a:tableStyleId>{5C22544A-7EE6-4342-B048-85BDC9FD1C3A}</a:tableStyleId>
              </a:tblPr>
              <a:tblGrid>
                <a:gridCol w="1074543"/>
                <a:gridCol w="1466955"/>
                <a:gridCol w="954741"/>
                <a:gridCol w="801933"/>
                <a:gridCol w="1074543"/>
                <a:gridCol w="1074543"/>
                <a:gridCol w="1074543"/>
                <a:gridCol w="1074543"/>
                <a:gridCol w="1074543"/>
                <a:gridCol w="911952"/>
                <a:gridCol w="1237134"/>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Reporting</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program/feature</a:t>
                      </a: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Uses smartphone GPS and network triangulation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Reports how long journeys will be. Doesn't record journey length.</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Records users' destinations and inputs like potholes.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Uses GPS, cellular network triangulation and </a:t>
                      </a:r>
                      <a:r>
                        <a:rPr lang="en-US" sz="850" b="0" i="0" dirty="0" smtClean="0">
                          <a:solidFill>
                            <a:srgbClr val="04223F"/>
                          </a:solidFill>
                          <a:effectLst/>
                          <a:latin typeface="Roboto Light" charset="0"/>
                          <a:ea typeface="Roboto Light" charset="0"/>
                          <a:cs typeface="Roboto Light" charset="0"/>
                        </a:rPr>
                        <a:t>Wi-Fi </a:t>
                      </a:r>
                      <a:r>
                        <a:rPr lang="en-US" sz="850" b="0" i="0" dirty="0">
                          <a:solidFill>
                            <a:srgbClr val="04223F"/>
                          </a:solidFill>
                          <a:effectLst/>
                          <a:latin typeface="Roboto Light" charset="0"/>
                          <a:ea typeface="Roboto Light" charset="0"/>
                          <a:cs typeface="Roboto Light" charset="0"/>
                        </a:rPr>
                        <a:t>location services.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Maps are augmented by crowdsourced demarcations.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Shares real time traffic data with other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Users can choose what details they want to report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Crowdsources data about road conditions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In service. Millions of users. Acquired by Google.</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Is very accurate for current location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Helps people take the shortest route.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Caches them for quicker access.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Is very accurate.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Can </a:t>
                      </a:r>
                      <a:r>
                        <a:rPr lang="en-US" sz="850" b="0" i="0" dirty="0" smtClean="0">
                          <a:solidFill>
                            <a:srgbClr val="04223F"/>
                          </a:solidFill>
                          <a:effectLst/>
                          <a:latin typeface="Roboto Light" charset="0"/>
                          <a:ea typeface="Roboto Light" charset="0"/>
                          <a:cs typeface="Roboto Light" charset="0"/>
                        </a:rPr>
                        <a:t>accommodate </a:t>
                      </a:r>
                      <a:r>
                        <a:rPr lang="en-US" sz="850" b="0" i="0" dirty="0">
                          <a:solidFill>
                            <a:srgbClr val="04223F"/>
                          </a:solidFill>
                          <a:effectLst/>
                          <a:latin typeface="Roboto Light" charset="0"/>
                          <a:ea typeface="Roboto Light" charset="0"/>
                          <a:cs typeface="Roboto Light" charset="0"/>
                        </a:rPr>
                        <a:t>data for public vs private roads.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Is a free service, no scope for fraud.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Quick updates, effortless sharing of information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Privacy is maintained well.</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Can update whenever anybody comes across.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Lots of crowdsourced data at </a:t>
                      </a:r>
                      <a:r>
                        <a:rPr lang="en-US" sz="850" b="0" i="0" dirty="0" smtClean="0">
                          <a:solidFill>
                            <a:srgbClr val="04223F"/>
                          </a:solidFill>
                          <a:effectLst/>
                          <a:latin typeface="Roboto Light" charset="0"/>
                          <a:ea typeface="Roboto Light" charset="0"/>
                          <a:cs typeface="Roboto Light" charset="0"/>
                        </a:rPr>
                        <a:t>the </a:t>
                      </a:r>
                      <a:r>
                        <a:rPr lang="en-US" sz="850" b="0" i="0" dirty="0">
                          <a:solidFill>
                            <a:srgbClr val="04223F"/>
                          </a:solidFill>
                          <a:effectLst/>
                          <a:latin typeface="Roboto Light" charset="0"/>
                          <a:ea typeface="Roboto Light" charset="0"/>
                          <a:cs typeface="Roboto Light" charset="0"/>
                        </a:rPr>
                        <a:t>ready. </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Due to how robust the Google Maps technology is, we are currently exploring how we might be able to leverage their </a:t>
                      </a:r>
                      <a:r>
                        <a:rPr lang="en-US" sz="850" b="0" i="0" dirty="0" smtClean="0">
                          <a:solidFill>
                            <a:srgbClr val="04223F"/>
                          </a:solidFill>
                          <a:effectLst/>
                          <a:latin typeface="Roboto Light" charset="0"/>
                          <a:ea typeface="Roboto Light" charset="0"/>
                          <a:cs typeface="Roboto Light" charset="0"/>
                        </a:rPr>
                        <a:t>technology </a:t>
                      </a:r>
                      <a:r>
                        <a:rPr lang="en-US" sz="850" b="0" i="0" dirty="0">
                          <a:solidFill>
                            <a:srgbClr val="04223F"/>
                          </a:solidFill>
                          <a:effectLst/>
                          <a:latin typeface="Roboto Light" charset="0"/>
                          <a:ea typeface="Roboto Light" charset="0"/>
                          <a:cs typeface="Roboto Light" charset="0"/>
                        </a:rPr>
                        <a:t>through APIs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record the actual distance that the user travels.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won't store the user's location, only distance travelled.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Limits battery life for the user. We would stick to GPS only because the service should work while travelling across states.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Track distances without abruptions.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Shares only distance data with only tax authorities.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don't want manual toggling to prevent fraud.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Probably not available in our service.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26</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smtClean="0"/>
              <a:t>10. Waze</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3: Existing Location-based services</a:t>
            </a:r>
            <a:endParaRPr lang="en-US" sz="2000" dirty="0" smtClean="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1962155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Goals</a:t>
            </a:r>
            <a:endParaRPr lang="en-US" dirty="0"/>
          </a:p>
        </p:txBody>
      </p:sp>
      <p:sp>
        <p:nvSpPr>
          <p:cNvPr id="3" name="Content Placeholder 2"/>
          <p:cNvSpPr>
            <a:spLocks noGrp="1"/>
          </p:cNvSpPr>
          <p:nvPr>
            <p:ph idx="1"/>
          </p:nvPr>
        </p:nvSpPr>
        <p:spPr>
          <a:xfrm>
            <a:off x="838200" y="1351723"/>
            <a:ext cx="10515600" cy="934278"/>
          </a:xfrm>
        </p:spPr>
        <p:txBody>
          <a:bodyPr/>
          <a:lstStyle/>
          <a:p>
            <a:pPr marL="0" indent="0">
              <a:buNone/>
            </a:pPr>
            <a:r>
              <a:rPr lang="en-US" dirty="0" smtClean="0"/>
              <a:t>WSTC </a:t>
            </a:r>
            <a:r>
              <a:rPr lang="en-US" dirty="0"/>
              <a:t>to begin pilot program in Fall </a:t>
            </a:r>
            <a:r>
              <a:rPr lang="en-US" dirty="0" smtClean="0"/>
              <a:t>2017 experimenting on “per-mile” tax</a:t>
            </a:r>
          </a:p>
          <a:p>
            <a:endParaRPr lang="en-US" dirty="0"/>
          </a:p>
          <a:p>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pPr/>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a:t>
            </a:fld>
            <a:endParaRPr lang="en-US" dirty="0"/>
          </a:p>
        </p:txBody>
      </p:sp>
      <p:cxnSp>
        <p:nvCxnSpPr>
          <p:cNvPr id="9" name="Straight Connector 8"/>
          <p:cNvCxnSpPr>
            <a:stCxn id="3" idx="2"/>
          </p:cNvCxnSpPr>
          <p:nvPr/>
        </p:nvCxnSpPr>
        <p:spPr>
          <a:xfrm>
            <a:off x="6096000" y="2286001"/>
            <a:ext cx="9952" cy="368231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838200" y="2405272"/>
            <a:ext cx="5006546" cy="377169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solidFill>
                  <a:srgbClr val="81A936"/>
                </a:solidFill>
                <a:latin typeface="Roboto" charset="0"/>
                <a:ea typeface="Roboto" charset="0"/>
                <a:cs typeface="Roboto" charset="0"/>
              </a:rPr>
              <a:t>Capstone Project </a:t>
            </a:r>
            <a:r>
              <a:rPr lang="en-US" dirty="0">
                <a:solidFill>
                  <a:srgbClr val="81A936"/>
                </a:solidFill>
                <a:latin typeface="Roboto" charset="0"/>
                <a:ea typeface="Roboto" charset="0"/>
                <a:cs typeface="Roboto" charset="0"/>
              </a:rPr>
              <a:t>G</a:t>
            </a:r>
            <a:r>
              <a:rPr lang="en-US" dirty="0" smtClean="0">
                <a:solidFill>
                  <a:srgbClr val="81A936"/>
                </a:solidFill>
                <a:latin typeface="Roboto" charset="0"/>
                <a:ea typeface="Roboto" charset="0"/>
                <a:cs typeface="Roboto" charset="0"/>
              </a:rPr>
              <a:t>oals (us)</a:t>
            </a:r>
          </a:p>
          <a:p>
            <a:r>
              <a:rPr lang="en-US" dirty="0" smtClean="0"/>
              <a:t>Develop a proof of concept by June 2017 for WA state citizens to self report their auto mileage</a:t>
            </a:r>
          </a:p>
          <a:p>
            <a:endParaRPr lang="en-US" dirty="0"/>
          </a:p>
        </p:txBody>
      </p:sp>
      <p:sp>
        <p:nvSpPr>
          <p:cNvPr id="13" name="Content Placeholder 2"/>
          <p:cNvSpPr txBox="1">
            <a:spLocks/>
          </p:cNvSpPr>
          <p:nvPr/>
        </p:nvSpPr>
        <p:spPr>
          <a:xfrm>
            <a:off x="6359611" y="2405272"/>
            <a:ext cx="5478162" cy="377169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solidFill>
                  <a:srgbClr val="81A936"/>
                </a:solidFill>
                <a:latin typeface="Roboto" charset="0"/>
                <a:ea typeface="Roboto" charset="0"/>
                <a:cs typeface="Roboto" charset="0"/>
              </a:rPr>
              <a:t>WARUC Project Goals (WA state)</a:t>
            </a:r>
          </a:p>
          <a:p>
            <a:pPr>
              <a:buFont typeface="Arial" charset="0"/>
              <a:buChar char="•"/>
            </a:pPr>
            <a:r>
              <a:rPr lang="en-US" dirty="0"/>
              <a:t>Does a RUC make sense for Washington long-term?</a:t>
            </a:r>
          </a:p>
          <a:p>
            <a:pPr>
              <a:buFont typeface="Arial" charset="0"/>
              <a:buChar char="•"/>
            </a:pPr>
            <a:r>
              <a:rPr lang="en-US" dirty="0"/>
              <a:t>How does it work for drivers?</a:t>
            </a:r>
          </a:p>
          <a:p>
            <a:pPr>
              <a:buFont typeface="Arial" charset="0"/>
              <a:buChar char="•"/>
            </a:pPr>
            <a:r>
              <a:rPr lang="en-US" dirty="0"/>
              <a:t>Will it enable us to better fund our transportation system into the future?</a:t>
            </a:r>
          </a:p>
          <a:p>
            <a:endParaRPr lang="en-US" dirty="0"/>
          </a:p>
        </p:txBody>
      </p:sp>
    </p:spTree>
    <p:extLst>
      <p:ext uri="{BB962C8B-B14F-4D97-AF65-F5344CB8AC3E}">
        <p14:creationId xmlns:p14="http://schemas.microsoft.com/office/powerpoint/2010/main" val="1937515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pPr/>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a:t>
            </a:fld>
            <a:endParaRPr lang="en-US" dirty="0"/>
          </a:p>
        </p:txBody>
      </p:sp>
      <p:sp>
        <p:nvSpPr>
          <p:cNvPr id="11" name="Content Placeholder 2"/>
          <p:cNvSpPr txBox="1">
            <a:spLocks/>
          </p:cNvSpPr>
          <p:nvPr/>
        </p:nvSpPr>
        <p:spPr>
          <a:xfrm>
            <a:off x="2740884"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Jackson Brown</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Project Manager</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UX design &amp; research</a:t>
            </a:r>
          </a:p>
          <a:p>
            <a:pPr marL="0" indent="0">
              <a:lnSpc>
                <a:spcPct val="100000"/>
              </a:lnSpc>
              <a:spcBef>
                <a:spcPts val="0"/>
              </a:spcBef>
              <a:buClrTx/>
              <a:buFontTx/>
              <a:buNone/>
            </a:pPr>
            <a:r>
              <a:rPr lang="en-US" sz="1600" dirty="0" smtClean="0"/>
              <a:t>Front-end development</a:t>
            </a:r>
          </a:p>
          <a:p>
            <a:pPr marL="0" indent="0">
              <a:lnSpc>
                <a:spcPct val="100000"/>
              </a:lnSpc>
              <a:spcBef>
                <a:spcPts val="0"/>
              </a:spcBef>
              <a:buClrTx/>
              <a:buFontTx/>
              <a:buNone/>
            </a:pPr>
            <a:r>
              <a:rPr lang="en-US" sz="1600" dirty="0" smtClean="0"/>
              <a:t>Data visualization &amp; engineering</a:t>
            </a:r>
          </a:p>
        </p:txBody>
      </p:sp>
      <p:sp>
        <p:nvSpPr>
          <p:cNvPr id="19" name="Content Placeholder 2"/>
          <p:cNvSpPr txBox="1">
            <a:spLocks/>
          </p:cNvSpPr>
          <p:nvPr/>
        </p:nvSpPr>
        <p:spPr>
          <a:xfrm>
            <a:off x="5103856"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Jack Fox</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a:t>Software Engineer</a:t>
            </a:r>
          </a:p>
          <a:p>
            <a:pPr marL="0" indent="0">
              <a:lnSpc>
                <a:spcPct val="100000"/>
              </a:lnSpc>
              <a:spcBef>
                <a:spcPts val="0"/>
              </a:spcBef>
              <a:buClrTx/>
              <a:buFontTx/>
              <a:buNone/>
            </a:pPr>
            <a:r>
              <a:rPr lang="en-US" sz="1600" dirty="0"/>
              <a:t>Analyst</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a:t>Back-end development</a:t>
            </a:r>
          </a:p>
          <a:p>
            <a:pPr marL="0" indent="0">
              <a:lnSpc>
                <a:spcPct val="100000"/>
              </a:lnSpc>
              <a:spcBef>
                <a:spcPts val="0"/>
              </a:spcBef>
              <a:buClrTx/>
              <a:buFontTx/>
              <a:buNone/>
            </a:pPr>
            <a:r>
              <a:rPr lang="en-US" sz="1600" dirty="0"/>
              <a:t>PostGIS development</a:t>
            </a:r>
          </a:p>
        </p:txBody>
      </p:sp>
      <p:sp>
        <p:nvSpPr>
          <p:cNvPr id="21" name="Content Placeholder 2"/>
          <p:cNvSpPr txBox="1">
            <a:spLocks/>
          </p:cNvSpPr>
          <p:nvPr/>
        </p:nvSpPr>
        <p:spPr>
          <a:xfrm>
            <a:off x="7466828"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Nick Nordale</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Back-end development</a:t>
            </a:r>
          </a:p>
          <a:p>
            <a:pPr marL="0" indent="0">
              <a:lnSpc>
                <a:spcPct val="100000"/>
              </a:lnSpc>
              <a:spcBef>
                <a:spcPts val="0"/>
              </a:spcBef>
              <a:buClrTx/>
              <a:buFontTx/>
              <a:buNone/>
            </a:pPr>
            <a:r>
              <a:rPr lang="en-US" sz="1600" dirty="0" smtClean="0"/>
              <a:t>Infrastructure mgmt</a:t>
            </a:r>
          </a:p>
          <a:p>
            <a:pPr marL="0" indent="0">
              <a:lnSpc>
                <a:spcPct val="100000"/>
              </a:lnSpc>
              <a:spcBef>
                <a:spcPts val="0"/>
              </a:spcBef>
              <a:buClrTx/>
              <a:buFontTx/>
              <a:buNone/>
            </a:pPr>
            <a:r>
              <a:rPr lang="en-US" sz="1600" dirty="0" smtClean="0"/>
              <a:t>System admin</a:t>
            </a:r>
          </a:p>
        </p:txBody>
      </p:sp>
      <p:sp>
        <p:nvSpPr>
          <p:cNvPr id="23" name="Content Placeholder 2"/>
          <p:cNvSpPr txBox="1">
            <a:spLocks/>
          </p:cNvSpPr>
          <p:nvPr/>
        </p:nvSpPr>
        <p:spPr>
          <a:xfrm>
            <a:off x="9829800"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Ishan Saksena</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App development</a:t>
            </a:r>
          </a:p>
          <a:p>
            <a:pPr marL="0" indent="0">
              <a:lnSpc>
                <a:spcPct val="100000"/>
              </a:lnSpc>
              <a:spcBef>
                <a:spcPts val="0"/>
              </a:spcBef>
              <a:buClrTx/>
              <a:buFontTx/>
              <a:buNone/>
            </a:pPr>
            <a:r>
              <a:rPr lang="en-US" sz="1600" dirty="0" smtClean="0"/>
              <a:t>Onboard diagnostics integration</a:t>
            </a:r>
          </a:p>
        </p:txBody>
      </p:sp>
      <p:sp>
        <p:nvSpPr>
          <p:cNvPr id="31" name="Content Placeholder 2"/>
          <p:cNvSpPr txBox="1">
            <a:spLocks/>
          </p:cNvSpPr>
          <p:nvPr/>
        </p:nvSpPr>
        <p:spPr>
          <a:xfrm>
            <a:off x="377912"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Dylan Babbs</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Project Manager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POC w/ sponsor</a:t>
            </a:r>
          </a:p>
          <a:p>
            <a:pPr marL="0" indent="0">
              <a:lnSpc>
                <a:spcPct val="100000"/>
              </a:lnSpc>
              <a:spcBef>
                <a:spcPts val="0"/>
              </a:spcBef>
              <a:buClrTx/>
              <a:buFontTx/>
              <a:buNone/>
            </a:pPr>
            <a:r>
              <a:rPr lang="en-US" sz="1600" dirty="0" smtClean="0"/>
              <a:t>Research</a:t>
            </a:r>
          </a:p>
          <a:p>
            <a:pPr marL="0" indent="0">
              <a:lnSpc>
                <a:spcPct val="100000"/>
              </a:lnSpc>
              <a:spcBef>
                <a:spcPts val="0"/>
              </a:spcBef>
              <a:buClrTx/>
              <a:buFontTx/>
              <a:buNone/>
            </a:pPr>
            <a:r>
              <a:rPr lang="en-US" sz="1600" dirty="0" smtClean="0"/>
              <a:t>Prototyping &amp; ideation</a:t>
            </a:r>
          </a:p>
        </p:txBody>
      </p:sp>
      <p:pic>
        <p:nvPicPr>
          <p:cNvPr id="34" name="Picture 3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8056" y="1396313"/>
            <a:ext cx="777240" cy="777240"/>
          </a:xfrm>
          <a:prstGeom prst="ellipse">
            <a:avLst/>
          </a:prstGeom>
        </p:spPr>
      </p:pic>
      <p:pic>
        <p:nvPicPr>
          <p:cNvPr id="35" name="Picture 3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16352" y="1396313"/>
            <a:ext cx="777240" cy="777240"/>
          </a:xfrm>
          <a:prstGeom prst="ellipse">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3800" y="1396313"/>
            <a:ext cx="777240" cy="777240"/>
          </a:xfrm>
          <a:prstGeom prst="ellipse">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02952" y="1396313"/>
            <a:ext cx="777240" cy="777240"/>
          </a:xfrm>
          <a:prstGeom prst="ellipse">
            <a:avLst/>
          </a:prstGeom>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75504" y="1396313"/>
            <a:ext cx="777240" cy="777240"/>
          </a:xfrm>
          <a:prstGeom prst="ellipse">
            <a:avLst/>
          </a:prstGeom>
        </p:spPr>
      </p:pic>
    </p:spTree>
    <p:extLst>
      <p:ext uri="{BB962C8B-B14F-4D97-AF65-F5344CB8AC3E}">
        <p14:creationId xmlns:p14="http://schemas.microsoft.com/office/powerpoint/2010/main" val="1462327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Working Agreement</a:t>
            </a:r>
            <a:endParaRPr lang="en-US" dirty="0"/>
          </a:p>
        </p:txBody>
      </p:sp>
      <p:sp>
        <p:nvSpPr>
          <p:cNvPr id="3" name="Content Placeholder 2"/>
          <p:cNvSpPr>
            <a:spLocks noGrp="1"/>
          </p:cNvSpPr>
          <p:nvPr>
            <p:ph idx="1"/>
          </p:nvPr>
        </p:nvSpPr>
        <p:spPr>
          <a:xfrm>
            <a:off x="528919" y="1351722"/>
            <a:ext cx="3411071" cy="4825241"/>
          </a:xfrm>
          <a:ln>
            <a:noFill/>
          </a:ln>
        </p:spPr>
        <p:txBody>
          <a:bodyPr/>
          <a:lstStyle/>
          <a:p>
            <a:pPr marL="0" indent="0">
              <a:buNone/>
            </a:pPr>
            <a:r>
              <a:rPr lang="en-US" sz="2400" dirty="0" smtClean="0">
                <a:solidFill>
                  <a:srgbClr val="81A936"/>
                </a:solidFill>
                <a:latin typeface="Roboto" charset="0"/>
                <a:ea typeface="Roboto" charset="0"/>
                <a:cs typeface="Roboto" charset="0"/>
              </a:rPr>
              <a:t>Goal</a:t>
            </a:r>
          </a:p>
          <a:p>
            <a:pPr marL="514350" indent="-514350" fontAlgn="base">
              <a:buFont typeface="+mj-lt"/>
              <a:buAutoNum type="arabicPeriod"/>
            </a:pPr>
            <a:r>
              <a:rPr lang="en-US" sz="1800" dirty="0"/>
              <a:t>Create a proof of concept for a distance-based road usage charge. </a:t>
            </a:r>
          </a:p>
          <a:p>
            <a:pPr marL="514350" indent="-514350" fontAlgn="base">
              <a:buFont typeface="+mj-lt"/>
              <a:buAutoNum type="arabicPeriod"/>
            </a:pPr>
            <a:r>
              <a:rPr lang="en-US" sz="1800" dirty="0"/>
              <a:t>Produce all deliverables in a timely manner.</a:t>
            </a:r>
          </a:p>
          <a:p>
            <a:pPr marL="514350" indent="-514350" fontAlgn="base">
              <a:buFont typeface="+mj-lt"/>
              <a:buAutoNum type="arabicPeriod"/>
            </a:pPr>
            <a:r>
              <a:rPr lang="en-US" sz="1800" dirty="0"/>
              <a:t>Be respectful and helpful in a professional manner. </a:t>
            </a:r>
          </a:p>
          <a:p>
            <a:pPr marL="514350" indent="-514350" fontAlgn="base">
              <a:buFont typeface="+mj-lt"/>
              <a:buAutoNum type="arabicPeriod"/>
            </a:pPr>
            <a:r>
              <a:rPr lang="en-US" sz="1800" dirty="0"/>
              <a:t>Learn more about transit technology and software development.</a:t>
            </a:r>
          </a:p>
          <a:p>
            <a:pPr marL="514350" indent="-514350" fontAlgn="base">
              <a:buFont typeface="+mj-lt"/>
              <a:buAutoNum type="arabicPeriod"/>
            </a:pPr>
            <a:r>
              <a:rPr lang="en-US" sz="1800" dirty="0"/>
              <a:t>Gain experience working with a sponsor client</a:t>
            </a:r>
          </a:p>
          <a:p>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pPr/>
              <a:t>1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a:t>
            </a:fld>
            <a:endParaRPr lang="en-US" dirty="0"/>
          </a:p>
        </p:txBody>
      </p:sp>
      <p:sp>
        <p:nvSpPr>
          <p:cNvPr id="7" name="Content Placeholder 2"/>
          <p:cNvSpPr txBox="1">
            <a:spLocks/>
          </p:cNvSpPr>
          <p:nvPr/>
        </p:nvSpPr>
        <p:spPr>
          <a:xfrm>
            <a:off x="5199529" y="1351722"/>
            <a:ext cx="3411071"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9" name="Content Placeholder 2"/>
          <p:cNvSpPr txBox="1">
            <a:spLocks/>
          </p:cNvSpPr>
          <p:nvPr/>
        </p:nvSpPr>
        <p:spPr>
          <a:xfrm>
            <a:off x="4359090" y="1351722"/>
            <a:ext cx="3411071" cy="4825241"/>
          </a:xfrm>
          <a:prstGeom prst="rect">
            <a:avLst/>
          </a:prstGeom>
          <a:ln>
            <a:noFill/>
          </a:ln>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solidFill>
                  <a:srgbClr val="81A936"/>
                </a:solidFill>
                <a:latin typeface="Roboto" charset="0"/>
                <a:ea typeface="Roboto" charset="0"/>
                <a:cs typeface="Roboto" charset="0"/>
              </a:rPr>
              <a:t>Purpose</a:t>
            </a:r>
          </a:p>
          <a:p>
            <a:pPr marL="0" lvl="0" indent="0">
              <a:lnSpc>
                <a:spcPct val="100000"/>
              </a:lnSpc>
              <a:spcBef>
                <a:spcPts val="0"/>
              </a:spcBef>
              <a:buClrTx/>
              <a:buNone/>
            </a:pPr>
            <a:r>
              <a:rPr lang="en-US" sz="1800" dirty="0"/>
              <a:t>Successfully execute a long term project and gain real world experience on how comprehensive projects are carried out and delivered</a:t>
            </a:r>
            <a:r>
              <a:rPr lang="en-US" sz="1800" dirty="0" smtClean="0"/>
              <a:t>.</a:t>
            </a:r>
          </a:p>
          <a:p>
            <a:pPr marL="0" lvl="0" indent="0">
              <a:lnSpc>
                <a:spcPct val="100000"/>
              </a:lnSpc>
              <a:spcBef>
                <a:spcPts val="0"/>
              </a:spcBef>
              <a:buClrTx/>
              <a:buNone/>
            </a:pPr>
            <a:endParaRPr lang="en-US" sz="1800" dirty="0" smtClean="0"/>
          </a:p>
          <a:p>
            <a:pPr marL="0" lvl="0" indent="0">
              <a:lnSpc>
                <a:spcPct val="100000"/>
              </a:lnSpc>
              <a:spcBef>
                <a:spcPts val="0"/>
              </a:spcBef>
              <a:buClrTx/>
              <a:buNone/>
            </a:pPr>
            <a:r>
              <a:rPr lang="en-US" sz="2400" dirty="0" smtClean="0">
                <a:solidFill>
                  <a:srgbClr val="81A936"/>
                </a:solidFill>
                <a:latin typeface="Roboto" charset="0"/>
                <a:ea typeface="Roboto" charset="0"/>
                <a:cs typeface="Roboto" charset="0"/>
              </a:rPr>
              <a:t>Outcome</a:t>
            </a:r>
          </a:p>
          <a:p>
            <a:pPr marL="0" lvl="0" indent="0">
              <a:lnSpc>
                <a:spcPct val="100000"/>
              </a:lnSpc>
              <a:spcBef>
                <a:spcPts val="0"/>
              </a:spcBef>
              <a:buClrTx/>
              <a:buNone/>
            </a:pPr>
            <a:r>
              <a:rPr lang="en-US" sz="1800" dirty="0"/>
              <a:t>To develop a prototype/ proof of concept testing the feasibility of a long-term driver mileage tracking solution. The results of our prototype will influence the replacement of the Washington State gas tax to increase revenue.</a:t>
            </a:r>
            <a:endParaRPr lang="en-US" sz="1800" dirty="0"/>
          </a:p>
        </p:txBody>
      </p:sp>
      <p:sp>
        <p:nvSpPr>
          <p:cNvPr id="10" name="Content Placeholder 2"/>
          <p:cNvSpPr txBox="1">
            <a:spLocks/>
          </p:cNvSpPr>
          <p:nvPr/>
        </p:nvSpPr>
        <p:spPr>
          <a:xfrm>
            <a:off x="8189260" y="1351722"/>
            <a:ext cx="3411071" cy="4825241"/>
          </a:xfrm>
          <a:prstGeom prst="rect">
            <a:avLst/>
          </a:prstGeom>
          <a:ln>
            <a:noFill/>
          </a:ln>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Conflict Resolution</a:t>
            </a:r>
          </a:p>
          <a:p>
            <a:pPr marL="0" indent="0">
              <a:buNone/>
            </a:pPr>
            <a:r>
              <a:rPr lang="en-US" sz="1800" dirty="0" smtClean="0"/>
              <a:t>Each team member will:</a:t>
            </a:r>
          </a:p>
          <a:p>
            <a:pPr marL="514350" indent="-514350" fontAlgn="base">
              <a:buFont typeface="+mj-lt"/>
              <a:buAutoNum type="arabicPeriod"/>
            </a:pPr>
            <a:r>
              <a:rPr lang="en-US" sz="1800" dirty="0" smtClean="0"/>
              <a:t>Hold themselves </a:t>
            </a:r>
            <a:r>
              <a:rPr lang="en-US" sz="1800" b="1" dirty="0"/>
              <a:t>responsible</a:t>
            </a:r>
            <a:r>
              <a:rPr lang="en-US" sz="1800" dirty="0"/>
              <a:t> for their work so that they can then </a:t>
            </a:r>
            <a:r>
              <a:rPr lang="en-US" sz="1800" b="1" dirty="0"/>
              <a:t>rely </a:t>
            </a:r>
            <a:r>
              <a:rPr lang="en-US" sz="1800" dirty="0"/>
              <a:t>on group members to do the same</a:t>
            </a:r>
          </a:p>
          <a:p>
            <a:pPr marL="514350" indent="-514350" fontAlgn="base">
              <a:buFont typeface="+mj-lt"/>
              <a:buAutoNum type="arabicPeriod"/>
            </a:pPr>
            <a:r>
              <a:rPr lang="en-US" sz="1800" b="1" dirty="0"/>
              <a:t>R</a:t>
            </a:r>
            <a:r>
              <a:rPr lang="en-US" sz="1800" b="1" dirty="0" smtClean="0"/>
              <a:t>espect </a:t>
            </a:r>
            <a:r>
              <a:rPr lang="en-US" sz="1800" dirty="0"/>
              <a:t>one another we can form deeper </a:t>
            </a:r>
            <a:r>
              <a:rPr lang="en-US" sz="1800" b="1" dirty="0"/>
              <a:t>relationships </a:t>
            </a:r>
            <a:r>
              <a:rPr lang="en-US" sz="1800" dirty="0"/>
              <a:t>with each other (thus improving the quality of work)</a:t>
            </a:r>
          </a:p>
          <a:p>
            <a:pPr marL="514350" indent="-514350">
              <a:buFont typeface="+mj-lt"/>
              <a:buAutoNum type="arabicPeriod"/>
            </a:pPr>
            <a:r>
              <a:rPr lang="en-US" sz="1800" dirty="0"/>
              <a:t>If we </a:t>
            </a:r>
            <a:r>
              <a:rPr lang="en-US" sz="1800" b="1" dirty="0"/>
              <a:t>have</a:t>
            </a:r>
            <a:r>
              <a:rPr lang="en-US" sz="1800" dirty="0"/>
              <a:t> conflicts we can then take a step back and </a:t>
            </a:r>
            <a:r>
              <a:rPr lang="en-US" sz="1800" b="1" dirty="0"/>
              <a:t>reflect</a:t>
            </a:r>
            <a:r>
              <a:rPr lang="en-US" sz="1800" dirty="0"/>
              <a:t> on where and how the conflict started</a:t>
            </a:r>
            <a:endParaRPr lang="en-US" sz="1800" dirty="0"/>
          </a:p>
        </p:txBody>
      </p:sp>
      <p:sp>
        <p:nvSpPr>
          <p:cNvPr id="11" name="TextBox 10"/>
          <p:cNvSpPr txBox="1"/>
          <p:nvPr/>
        </p:nvSpPr>
        <p:spPr>
          <a:xfrm>
            <a:off x="309282" y="6111567"/>
            <a:ext cx="5311587" cy="369332"/>
          </a:xfrm>
          <a:prstGeom prst="rect">
            <a:avLst/>
          </a:prstGeom>
          <a:noFill/>
        </p:spPr>
        <p:txBody>
          <a:bodyPr wrap="square" rtlCol="0">
            <a:spAutoFit/>
          </a:bodyPr>
          <a:lstStyle/>
          <a:p>
            <a:r>
              <a:rPr lang="en-US" i="1" dirty="0" smtClean="0">
                <a:latin typeface="Roboto Light" charset="0"/>
                <a:ea typeface="Roboto Light" charset="0"/>
                <a:cs typeface="Roboto Light" charset="0"/>
              </a:rPr>
              <a:t>Signed and agreed by all team members 1/27/17</a:t>
            </a:r>
            <a:endParaRPr lang="en-US" i="1" dirty="0">
              <a:latin typeface="Roboto Light" charset="0"/>
              <a:ea typeface="Roboto Light" charset="0"/>
              <a:cs typeface="Roboto Light" charset="0"/>
            </a:endParaRPr>
          </a:p>
        </p:txBody>
      </p:sp>
    </p:spTree>
    <p:extLst>
      <p:ext uri="{BB962C8B-B14F-4D97-AF65-F5344CB8AC3E}">
        <p14:creationId xmlns:p14="http://schemas.microsoft.com/office/powerpoint/2010/main" val="7431627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44408731"/>
              </p:ext>
            </p:extLst>
          </p:nvPr>
        </p:nvGraphicFramePr>
        <p:xfrm>
          <a:off x="247135" y="1433383"/>
          <a:ext cx="11697730" cy="5028980"/>
        </p:xfrm>
        <a:graphic>
          <a:graphicData uri="http://schemas.openxmlformats.org/drawingml/2006/table">
            <a:tbl>
              <a:tblPr firstRow="1" bandRow="1">
                <a:tableStyleId>{5C22544A-7EE6-4342-B048-85BDC9FD1C3A}</a:tableStyleId>
              </a:tblPr>
              <a:tblGrid>
                <a:gridCol w="2668988"/>
                <a:gridCol w="2063650"/>
                <a:gridCol w="6965092"/>
              </a:tblGrid>
              <a:tr h="502898">
                <a:tc>
                  <a:txBody>
                    <a:bodyPr/>
                    <a:lstStyle/>
                    <a:p>
                      <a:r>
                        <a:rPr lang="en-US" b="0" i="0" dirty="0" smtClean="0">
                          <a:solidFill>
                            <a:schemeClr val="tx1"/>
                          </a:solidFill>
                          <a:latin typeface="Roboto Light" charset="0"/>
                          <a:ea typeface="Roboto Light" charset="0"/>
                          <a:cs typeface="Roboto Light" charset="0"/>
                        </a:rPr>
                        <a:t>Project</a:t>
                      </a:r>
                      <a:r>
                        <a:rPr lang="en-US" b="0" i="0" baseline="0" dirty="0" smtClean="0">
                          <a:solidFill>
                            <a:schemeClr val="tx1"/>
                          </a:solidFill>
                          <a:latin typeface="Roboto Light" charset="0"/>
                          <a:ea typeface="Roboto Light" charset="0"/>
                          <a:cs typeface="Roboto Light" charset="0"/>
                        </a:rPr>
                        <a:t> Selection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1-5</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Brainstorm,</a:t>
                      </a:r>
                      <a:r>
                        <a:rPr lang="en-US" b="0" i="0" baseline="0" dirty="0" smtClean="0">
                          <a:solidFill>
                            <a:schemeClr val="tx1"/>
                          </a:solidFill>
                          <a:latin typeface="Roboto Light" charset="0"/>
                          <a:ea typeface="Roboto Light" charset="0"/>
                          <a:cs typeface="Roboto Light" charset="0"/>
                        </a:rPr>
                        <a:t> accept WARUC project</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Core Research</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5-13</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Interviews, research</a:t>
                      </a:r>
                      <a:r>
                        <a:rPr lang="en-US" b="0" i="0" baseline="0" dirty="0" smtClean="0">
                          <a:solidFill>
                            <a:schemeClr val="tx1"/>
                          </a:solidFill>
                          <a:latin typeface="Roboto Light" charset="0"/>
                          <a:ea typeface="Roboto Light" charset="0"/>
                          <a:cs typeface="Roboto Light" charset="0"/>
                        </a:rPr>
                        <a:t> to determine best tracking method</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Product Definition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7-13</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Define product scope from conducted</a:t>
                      </a:r>
                      <a:r>
                        <a:rPr lang="en-US" b="0" i="0" baseline="0" dirty="0" smtClean="0">
                          <a:solidFill>
                            <a:schemeClr val="tx1"/>
                          </a:solidFill>
                          <a:latin typeface="Roboto Light" charset="0"/>
                          <a:ea typeface="Roboto Light" charset="0"/>
                          <a:cs typeface="Roboto Light" charset="0"/>
                        </a:rPr>
                        <a:t> research</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Rapid Prototyping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7-13</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Build and test low fidelity</a:t>
                      </a:r>
                      <a:r>
                        <a:rPr lang="en-US" b="0" i="0" baseline="0" dirty="0" smtClean="0">
                          <a:solidFill>
                            <a:schemeClr val="tx1"/>
                          </a:solidFill>
                          <a:latin typeface="Roboto Light" charset="0"/>
                          <a:ea typeface="Roboto Light" charset="0"/>
                          <a:cs typeface="Roboto Light" charset="0"/>
                        </a:rPr>
                        <a:t> prototypes</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Technical</a:t>
                      </a:r>
                      <a:r>
                        <a:rPr lang="en-US" b="0" i="0" baseline="0" dirty="0" smtClean="0">
                          <a:solidFill>
                            <a:schemeClr val="tx1"/>
                          </a:solidFill>
                          <a:latin typeface="Roboto Light" charset="0"/>
                          <a:ea typeface="Roboto Light" charset="0"/>
                          <a:cs typeface="Roboto Light" charset="0"/>
                        </a:rPr>
                        <a:t> Planning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13-15</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Technical architecture and</a:t>
                      </a:r>
                      <a:r>
                        <a:rPr lang="en-US" b="0" i="0" baseline="0" dirty="0" smtClean="0">
                          <a:solidFill>
                            <a:schemeClr val="tx1"/>
                          </a:solidFill>
                          <a:latin typeface="Roboto Light" charset="0"/>
                          <a:ea typeface="Roboto Light" charset="0"/>
                          <a:cs typeface="Roboto Light" charset="0"/>
                        </a:rPr>
                        <a:t> implementation research</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Design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13-18</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UX</a:t>
                      </a:r>
                      <a:r>
                        <a:rPr lang="en-US" b="0" i="0" baseline="0" dirty="0" smtClean="0">
                          <a:solidFill>
                            <a:schemeClr val="tx1"/>
                          </a:solidFill>
                          <a:latin typeface="Roboto Light" charset="0"/>
                          <a:ea typeface="Roboto Light" charset="0"/>
                          <a:cs typeface="Roboto Light" charset="0"/>
                        </a:rPr>
                        <a:t> / UI </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Engineering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13-19</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Let’s build</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Testing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16-19</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Bug</a:t>
                      </a:r>
                      <a:r>
                        <a:rPr lang="en-US" b="0" i="0" baseline="0" dirty="0" smtClean="0">
                          <a:solidFill>
                            <a:schemeClr val="tx1"/>
                          </a:solidFill>
                          <a:latin typeface="Roboto Light" charset="0"/>
                          <a:ea typeface="Roboto Light" charset="0"/>
                          <a:cs typeface="Roboto Light" charset="0"/>
                        </a:rPr>
                        <a:t> and user testing</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Launch</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22</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Present at Capstone event</a:t>
                      </a:r>
                      <a:r>
                        <a:rPr lang="en-US" b="0" i="0" baseline="0" dirty="0" smtClean="0">
                          <a:solidFill>
                            <a:schemeClr val="tx1"/>
                          </a:solidFill>
                          <a:latin typeface="Roboto Light" charset="0"/>
                          <a:ea typeface="Roboto Light" charset="0"/>
                          <a:cs typeface="Roboto Light" charset="0"/>
                        </a:rPr>
                        <a:t> &amp; to Challenge Seattle sponsor</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Support</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22</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Continuous support following Capstone II</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4" name="Date Placeholder 3"/>
          <p:cNvSpPr>
            <a:spLocks noGrp="1"/>
          </p:cNvSpPr>
          <p:nvPr>
            <p:ph type="dt" sz="half" idx="10"/>
          </p:nvPr>
        </p:nvSpPr>
        <p:spPr/>
        <p:txBody>
          <a:bodyPr/>
          <a:lstStyle/>
          <a:p>
            <a:fld id="{C50E8DA0-9EEC-904F-BEDE-DA40DE3F6440}" type="datetime3">
              <a:rPr lang="en-US" smtClean="0"/>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6</a:t>
            </a:fld>
            <a:endParaRPr lang="en-US" dirty="0"/>
          </a:p>
        </p:txBody>
      </p:sp>
      <p:sp>
        <p:nvSpPr>
          <p:cNvPr id="8" name="TextBox 7"/>
          <p:cNvSpPr txBox="1"/>
          <p:nvPr/>
        </p:nvSpPr>
        <p:spPr>
          <a:xfrm>
            <a:off x="247134" y="1073440"/>
            <a:ext cx="2706131"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Item</a:t>
            </a:r>
            <a:endParaRPr lang="en-US" sz="2000" dirty="0">
              <a:solidFill>
                <a:srgbClr val="81A936"/>
              </a:solidFill>
              <a:latin typeface="Roboto" charset="0"/>
              <a:ea typeface="Roboto" charset="0"/>
              <a:cs typeface="Roboto" charset="0"/>
            </a:endParaRPr>
          </a:p>
        </p:txBody>
      </p:sp>
      <p:sp>
        <p:nvSpPr>
          <p:cNvPr id="9" name="TextBox 8"/>
          <p:cNvSpPr txBox="1"/>
          <p:nvPr/>
        </p:nvSpPr>
        <p:spPr>
          <a:xfrm>
            <a:off x="2854412" y="1073440"/>
            <a:ext cx="2100648"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Weeks*</a:t>
            </a:r>
            <a:endParaRPr lang="en-US" sz="2000" dirty="0">
              <a:solidFill>
                <a:srgbClr val="81A936"/>
              </a:solidFill>
              <a:latin typeface="Roboto" charset="0"/>
              <a:ea typeface="Roboto" charset="0"/>
              <a:cs typeface="Roboto" charset="0"/>
            </a:endParaRPr>
          </a:p>
        </p:txBody>
      </p:sp>
      <p:sp>
        <p:nvSpPr>
          <p:cNvPr id="10" name="TextBox 9"/>
          <p:cNvSpPr txBox="1"/>
          <p:nvPr/>
        </p:nvSpPr>
        <p:spPr>
          <a:xfrm>
            <a:off x="4969477" y="1059450"/>
            <a:ext cx="6975387"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Description</a:t>
            </a:r>
            <a:endParaRPr lang="en-US" sz="2000" dirty="0">
              <a:solidFill>
                <a:srgbClr val="81A936"/>
              </a:solidFill>
              <a:latin typeface="Roboto" charset="0"/>
              <a:ea typeface="Roboto" charset="0"/>
              <a:cs typeface="Roboto" charset="0"/>
            </a:endParaRPr>
          </a:p>
        </p:txBody>
      </p:sp>
      <p:sp>
        <p:nvSpPr>
          <p:cNvPr id="11" name="TextBox 10"/>
          <p:cNvSpPr txBox="1"/>
          <p:nvPr/>
        </p:nvSpPr>
        <p:spPr>
          <a:xfrm>
            <a:off x="9522941" y="164194"/>
            <a:ext cx="2669059" cy="400110"/>
          </a:xfrm>
          <a:prstGeom prst="rect">
            <a:avLst/>
          </a:prstGeom>
          <a:noFill/>
        </p:spPr>
        <p:txBody>
          <a:bodyPr wrap="square" rtlCol="0">
            <a:spAutoFit/>
          </a:bodyPr>
          <a:lstStyle/>
          <a:p>
            <a:r>
              <a:rPr lang="en-US" sz="2000" dirty="0" smtClean="0">
                <a:latin typeface="Roboto" charset="0"/>
                <a:ea typeface="Roboto" charset="0"/>
                <a:cs typeface="Roboto" charset="0"/>
              </a:rPr>
              <a:t>*22 week assumption</a:t>
            </a:r>
            <a:endParaRPr lang="en-US" sz="2000" dirty="0">
              <a:latin typeface="Roboto" charset="0"/>
              <a:ea typeface="Roboto" charset="0"/>
              <a:cs typeface="Roboto" charset="0"/>
            </a:endParaRPr>
          </a:p>
        </p:txBody>
      </p:sp>
    </p:spTree>
    <p:extLst>
      <p:ext uri="{BB962C8B-B14F-4D97-AF65-F5344CB8AC3E}">
        <p14:creationId xmlns:p14="http://schemas.microsoft.com/office/powerpoint/2010/main" val="602130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1819275" algn="l"/>
              </a:tabLst>
            </a:pPr>
            <a:r>
              <a:rPr lang="en-US" dirty="0" smtClean="0"/>
              <a:t>Project Timeline (cont.)</a:t>
            </a:r>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7</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57983156"/>
              </p:ext>
            </p:extLst>
          </p:nvPr>
        </p:nvGraphicFramePr>
        <p:xfrm>
          <a:off x="479854" y="1816442"/>
          <a:ext cx="2372495" cy="3657600"/>
        </p:xfrm>
        <a:graphic>
          <a:graphicData uri="http://schemas.openxmlformats.org/drawingml/2006/table">
            <a:tbl>
              <a:tblPr firstRow="1" bandRow="1">
                <a:tableStyleId>{5C22544A-7EE6-4342-B048-85BDC9FD1C3A}</a:tableStyleId>
              </a:tblPr>
              <a:tblGrid>
                <a:gridCol w="2372495"/>
              </a:tblGrid>
              <a:tr h="345989">
                <a:tc>
                  <a:txBody>
                    <a:bodyPr/>
                    <a:lstStyle/>
                    <a:p>
                      <a:pPr algn="r"/>
                      <a:r>
                        <a:rPr lang="en-US" b="0" i="0" dirty="0" smtClean="0">
                          <a:solidFill>
                            <a:schemeClr val="tx1"/>
                          </a:solidFill>
                          <a:latin typeface="Roboto Light" charset="0"/>
                          <a:ea typeface="Roboto Light" charset="0"/>
                          <a:cs typeface="Roboto Light" charset="0"/>
                        </a:rPr>
                        <a:t>Project Selection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Core Research</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Product Definition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Rapid Prototyping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Technical</a:t>
                      </a:r>
                      <a:r>
                        <a:rPr lang="en-US" b="0" i="0" baseline="0" dirty="0" smtClean="0">
                          <a:solidFill>
                            <a:schemeClr val="tx1"/>
                          </a:solidFill>
                          <a:latin typeface="Roboto Light" charset="0"/>
                          <a:ea typeface="Roboto Light" charset="0"/>
                          <a:cs typeface="Roboto Light" charset="0"/>
                        </a:rPr>
                        <a:t> Planning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Design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Engineering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Testing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Launch</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Support</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8" name="Rectangle 7"/>
          <p:cNvSpPr/>
          <p:nvPr/>
        </p:nvSpPr>
        <p:spPr>
          <a:xfrm>
            <a:off x="2879124" y="1901570"/>
            <a:ext cx="1634180" cy="256032"/>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3756460" y="2235202"/>
            <a:ext cx="4114800" cy="254760"/>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48764" y="2595068"/>
            <a:ext cx="28346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048764" y="2959667"/>
            <a:ext cx="28346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871260" y="3324266"/>
            <a:ext cx="82296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871260" y="3688865"/>
            <a:ext cx="19202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871260" y="4053464"/>
            <a:ext cx="2560320" cy="256032"/>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877100" y="4418063"/>
            <a:ext cx="155448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0634226" y="4782662"/>
            <a:ext cx="27432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0634226" y="5147257"/>
            <a:ext cx="27432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792625" y="1544595"/>
            <a:ext cx="746555" cy="369332"/>
          </a:xfrm>
          <a:prstGeom prst="rect">
            <a:avLst/>
          </a:prstGeom>
          <a:noFill/>
        </p:spPr>
        <p:txBody>
          <a:bodyPr wrap="square" rtlCol="0">
            <a:spAutoFit/>
          </a:bodyPr>
          <a:lstStyle/>
          <a:p>
            <a:r>
              <a:rPr lang="en-US" dirty="0" smtClean="0">
                <a:solidFill>
                  <a:srgbClr val="111111"/>
                </a:solidFill>
                <a:latin typeface="Roboto Light" charset="0"/>
                <a:ea typeface="Roboto Light" charset="0"/>
                <a:cs typeface="Roboto Light" charset="0"/>
              </a:rPr>
              <a:t>W1</a:t>
            </a:r>
            <a:endParaRPr lang="en-US" dirty="0">
              <a:solidFill>
                <a:srgbClr val="111111"/>
              </a:solidFill>
              <a:latin typeface="Roboto Light" charset="0"/>
              <a:ea typeface="Roboto Light" charset="0"/>
              <a:cs typeface="Roboto Light" charset="0"/>
            </a:endParaRPr>
          </a:p>
        </p:txBody>
      </p:sp>
      <p:sp>
        <p:nvSpPr>
          <p:cNvPr id="19" name="TextBox 18"/>
          <p:cNvSpPr txBox="1"/>
          <p:nvPr/>
        </p:nvSpPr>
        <p:spPr>
          <a:xfrm>
            <a:off x="10453816" y="1544595"/>
            <a:ext cx="659028" cy="369332"/>
          </a:xfrm>
          <a:prstGeom prst="rect">
            <a:avLst/>
          </a:prstGeom>
          <a:noFill/>
        </p:spPr>
        <p:txBody>
          <a:bodyPr wrap="square" rtlCol="0">
            <a:spAutoFit/>
          </a:bodyPr>
          <a:lstStyle/>
          <a:p>
            <a:pPr algn="r"/>
            <a:r>
              <a:rPr lang="en-US" dirty="0" smtClean="0">
                <a:solidFill>
                  <a:srgbClr val="111111"/>
                </a:solidFill>
                <a:latin typeface="Roboto Light" charset="0"/>
                <a:ea typeface="Roboto Light" charset="0"/>
                <a:cs typeface="Roboto Light" charset="0"/>
              </a:rPr>
              <a:t>W22</a:t>
            </a:r>
            <a:endParaRPr lang="en-US" dirty="0">
              <a:solidFill>
                <a:srgbClr val="111111"/>
              </a:solidFill>
              <a:latin typeface="Roboto Light" charset="0"/>
              <a:ea typeface="Roboto Light" charset="0"/>
              <a:cs typeface="Roboto Light" charset="0"/>
            </a:endParaRPr>
          </a:p>
        </p:txBody>
      </p:sp>
      <p:sp>
        <p:nvSpPr>
          <p:cNvPr id="20" name="TextBox 19"/>
          <p:cNvSpPr txBox="1"/>
          <p:nvPr/>
        </p:nvSpPr>
        <p:spPr>
          <a:xfrm>
            <a:off x="6534663" y="1544595"/>
            <a:ext cx="766121"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W11</a:t>
            </a:r>
            <a:endParaRPr lang="en-US" dirty="0">
              <a:solidFill>
                <a:srgbClr val="111111"/>
              </a:solidFill>
              <a:latin typeface="Roboto Light" charset="0"/>
              <a:ea typeface="Roboto Light" charset="0"/>
              <a:cs typeface="Roboto Light" charset="0"/>
            </a:endParaRPr>
          </a:p>
        </p:txBody>
      </p:sp>
      <p:sp>
        <p:nvSpPr>
          <p:cNvPr id="21" name="TextBox 20"/>
          <p:cNvSpPr txBox="1"/>
          <p:nvPr/>
        </p:nvSpPr>
        <p:spPr>
          <a:xfrm>
            <a:off x="8556024" y="1544595"/>
            <a:ext cx="723900"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W16</a:t>
            </a:r>
            <a:endParaRPr lang="en-US" dirty="0">
              <a:solidFill>
                <a:srgbClr val="111111"/>
              </a:solidFill>
              <a:latin typeface="Roboto Light" charset="0"/>
              <a:ea typeface="Roboto Light" charset="0"/>
              <a:cs typeface="Roboto Light" charset="0"/>
            </a:endParaRPr>
          </a:p>
        </p:txBody>
      </p:sp>
      <p:sp>
        <p:nvSpPr>
          <p:cNvPr id="22" name="TextBox 21"/>
          <p:cNvSpPr txBox="1"/>
          <p:nvPr/>
        </p:nvSpPr>
        <p:spPr>
          <a:xfrm>
            <a:off x="4513304" y="1544595"/>
            <a:ext cx="535460"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W6</a:t>
            </a:r>
            <a:endParaRPr lang="en-US" dirty="0">
              <a:solidFill>
                <a:srgbClr val="111111"/>
              </a:solidFill>
              <a:latin typeface="Roboto Light" charset="0"/>
              <a:ea typeface="Roboto Light" charset="0"/>
              <a:cs typeface="Roboto Light" charset="0"/>
            </a:endParaRPr>
          </a:p>
        </p:txBody>
      </p:sp>
    </p:spTree>
    <p:extLst>
      <p:ext uri="{BB962C8B-B14F-4D97-AF65-F5344CB8AC3E}">
        <p14:creationId xmlns:p14="http://schemas.microsoft.com/office/powerpoint/2010/main" val="169058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Solutions</a:t>
            </a:r>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pPr/>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8</a:t>
            </a:fld>
            <a:endParaRPr lang="en-US" dirty="0"/>
          </a:p>
        </p:txBody>
      </p:sp>
      <p:graphicFrame>
        <p:nvGraphicFramePr>
          <p:cNvPr id="7" name="Content Placeholder 6"/>
          <p:cNvGraphicFramePr>
            <a:graphicFrameLocks/>
          </p:cNvGraphicFramePr>
          <p:nvPr>
            <p:extLst>
              <p:ext uri="{D42A27DB-BD31-4B8C-83A1-F6EECF244321}">
                <p14:modId xmlns:p14="http://schemas.microsoft.com/office/powerpoint/2010/main" val="15931289"/>
              </p:ext>
            </p:extLst>
          </p:nvPr>
        </p:nvGraphicFramePr>
        <p:xfrm>
          <a:off x="676532" y="1776149"/>
          <a:ext cx="10838936" cy="4389873"/>
        </p:xfrm>
        <a:graphic>
          <a:graphicData uri="http://schemas.openxmlformats.org/drawingml/2006/table">
            <a:tbl>
              <a:tblPr firstRow="1" bandRow="1">
                <a:tableStyleId>{5C22544A-7EE6-4342-B048-85BDC9FD1C3A}</a:tableStyleId>
              </a:tblPr>
              <a:tblGrid>
                <a:gridCol w="5959046"/>
                <a:gridCol w="2791598"/>
                <a:gridCol w="2088292"/>
              </a:tblGrid>
              <a:tr h="6828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04223F"/>
                          </a:solidFill>
                          <a:latin typeface="Roboto Light" charset="0"/>
                          <a:ea typeface="Roboto Light" charset="0"/>
                          <a:cs typeface="Roboto Light" charset="0"/>
                        </a:rPr>
                        <a:t>Mobile-only computing distance through GPS</a:t>
                      </a:r>
                    </a:p>
                  </a:txBody>
                  <a:tcPr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Easy</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High</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6828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04223F"/>
                          </a:solidFill>
                          <a:latin typeface="Roboto Light" charset="0"/>
                          <a:ea typeface="Roboto Light" charset="0"/>
                          <a:cs typeface="Roboto Light" charset="0"/>
                        </a:rPr>
                        <a:t>Self-report odometer meter via mobile device photo scan</a:t>
                      </a: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Easy</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Medium</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6828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04223F"/>
                          </a:solidFill>
                          <a:latin typeface="Roboto Light" charset="0"/>
                          <a:ea typeface="Roboto Light" charset="0"/>
                          <a:cs typeface="Roboto Light" charset="0"/>
                        </a:rPr>
                        <a:t>OBD-II port hardware integration into automobile</a:t>
                      </a: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Moderate</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Low</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6828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04223F"/>
                          </a:solidFill>
                          <a:latin typeface="Roboto Light" charset="0"/>
                          <a:ea typeface="Roboto Light" charset="0"/>
                          <a:cs typeface="Roboto Light" charset="0"/>
                        </a:rPr>
                        <a:t>Telematics through automobile’s hardware</a:t>
                      </a: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Difficult</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Medium</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9755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04223F"/>
                          </a:solidFill>
                          <a:latin typeface="Roboto Light" charset="0"/>
                          <a:ea typeface="Roboto Light" charset="0"/>
                          <a:cs typeface="Roboto Light" charset="0"/>
                        </a:rPr>
                        <a:t>Dashboard cam to determine location through computer vision</a:t>
                      </a: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Extremely</a:t>
                      </a:r>
                      <a:r>
                        <a:rPr lang="en-US" b="0" i="0" baseline="0" dirty="0" smtClean="0">
                          <a:solidFill>
                            <a:srgbClr val="04223F"/>
                          </a:solidFill>
                          <a:latin typeface="Roboto Light" charset="0"/>
                          <a:ea typeface="Roboto Light" charset="0"/>
                          <a:cs typeface="Roboto Light" charset="0"/>
                        </a:rPr>
                        <a:t> Difficult</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High</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6828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04223F"/>
                          </a:solidFill>
                          <a:latin typeface="Roboto Light" charset="0"/>
                          <a:ea typeface="Roboto Light" charset="0"/>
                          <a:cs typeface="Roboto Light" charset="0"/>
                        </a:rPr>
                        <a:t>Combination of any of the above methods</a:t>
                      </a: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Difficult</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rgbClr val="04223F"/>
                          </a:solidFill>
                          <a:latin typeface="Roboto Light" charset="0"/>
                          <a:ea typeface="Roboto Light" charset="0"/>
                          <a:cs typeface="Roboto Light" charset="0"/>
                        </a:rPr>
                        <a:t>TBD</a:t>
                      </a:r>
                      <a:endParaRPr lang="en-US" b="0" i="0" dirty="0">
                        <a:solidFill>
                          <a:srgbClr val="04223F"/>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TextBox 10"/>
          <p:cNvSpPr txBox="1"/>
          <p:nvPr/>
        </p:nvSpPr>
        <p:spPr>
          <a:xfrm>
            <a:off x="676532" y="1434917"/>
            <a:ext cx="6131010" cy="369332"/>
          </a:xfrm>
          <a:prstGeom prst="rect">
            <a:avLst/>
          </a:prstGeom>
          <a:noFill/>
        </p:spPr>
        <p:txBody>
          <a:bodyPr wrap="square" rtlCol="0">
            <a:spAutoFit/>
          </a:bodyPr>
          <a:lstStyle/>
          <a:p>
            <a:r>
              <a:rPr lang="en-US" dirty="0" smtClean="0">
                <a:solidFill>
                  <a:srgbClr val="81A936"/>
                </a:solidFill>
                <a:latin typeface="Roboto" charset="0"/>
                <a:ea typeface="Roboto" charset="0"/>
                <a:cs typeface="Roboto" charset="0"/>
              </a:rPr>
              <a:t>Solution</a:t>
            </a:r>
            <a:endParaRPr lang="en-US" dirty="0">
              <a:solidFill>
                <a:srgbClr val="81A936"/>
              </a:solidFill>
              <a:latin typeface="Roboto" charset="0"/>
              <a:ea typeface="Roboto" charset="0"/>
              <a:cs typeface="Roboto" charset="0"/>
            </a:endParaRPr>
          </a:p>
        </p:txBody>
      </p:sp>
      <p:sp>
        <p:nvSpPr>
          <p:cNvPr id="12" name="TextBox 11"/>
          <p:cNvSpPr txBox="1"/>
          <p:nvPr/>
        </p:nvSpPr>
        <p:spPr>
          <a:xfrm>
            <a:off x="6549081" y="1434917"/>
            <a:ext cx="2816311" cy="369332"/>
          </a:xfrm>
          <a:prstGeom prst="rect">
            <a:avLst/>
          </a:prstGeom>
          <a:noFill/>
        </p:spPr>
        <p:txBody>
          <a:bodyPr wrap="square" rtlCol="0">
            <a:spAutoFit/>
          </a:bodyPr>
          <a:lstStyle/>
          <a:p>
            <a:r>
              <a:rPr lang="en-US" dirty="0" smtClean="0">
                <a:solidFill>
                  <a:srgbClr val="81A936"/>
                </a:solidFill>
                <a:latin typeface="Roboto" charset="0"/>
                <a:ea typeface="Roboto" charset="0"/>
                <a:cs typeface="Roboto" charset="0"/>
              </a:rPr>
              <a:t>Difficulty to implement</a:t>
            </a:r>
            <a:endParaRPr lang="en-US" dirty="0">
              <a:solidFill>
                <a:srgbClr val="81A936"/>
              </a:solidFill>
              <a:latin typeface="Roboto" charset="0"/>
              <a:ea typeface="Roboto" charset="0"/>
              <a:cs typeface="Roboto" charset="0"/>
            </a:endParaRPr>
          </a:p>
        </p:txBody>
      </p:sp>
      <p:sp>
        <p:nvSpPr>
          <p:cNvPr id="13" name="TextBox 12"/>
          <p:cNvSpPr txBox="1"/>
          <p:nvPr/>
        </p:nvSpPr>
        <p:spPr>
          <a:xfrm>
            <a:off x="9377749" y="1434917"/>
            <a:ext cx="3153031" cy="369332"/>
          </a:xfrm>
          <a:prstGeom prst="rect">
            <a:avLst/>
          </a:prstGeom>
          <a:noFill/>
        </p:spPr>
        <p:txBody>
          <a:bodyPr wrap="square" rtlCol="0">
            <a:spAutoFit/>
          </a:bodyPr>
          <a:lstStyle/>
          <a:p>
            <a:r>
              <a:rPr lang="en-US" dirty="0" smtClean="0">
                <a:solidFill>
                  <a:srgbClr val="81A936"/>
                </a:solidFill>
                <a:latin typeface="Roboto" charset="0"/>
                <a:ea typeface="Roboto" charset="0"/>
                <a:cs typeface="Roboto" charset="0"/>
              </a:rPr>
              <a:t>Ease of </a:t>
            </a:r>
            <a:r>
              <a:rPr lang="en-US" dirty="0" smtClean="0">
                <a:solidFill>
                  <a:srgbClr val="81A936"/>
                </a:solidFill>
                <a:latin typeface="Roboto" charset="0"/>
                <a:ea typeface="Roboto" charset="0"/>
                <a:cs typeface="Roboto" charset="0"/>
              </a:rPr>
              <a:t>use</a:t>
            </a:r>
            <a:endParaRPr lang="en-US" dirty="0" smtClean="0">
              <a:solidFill>
                <a:srgbClr val="81A936"/>
              </a:solidFill>
              <a:latin typeface="Roboto" charset="0"/>
              <a:ea typeface="Roboto" charset="0"/>
              <a:cs typeface="Roboto" charset="0"/>
            </a:endParaRPr>
          </a:p>
        </p:txBody>
      </p:sp>
      <p:sp>
        <p:nvSpPr>
          <p:cNvPr id="14" name="Rectangle 13"/>
          <p:cNvSpPr/>
          <p:nvPr/>
        </p:nvSpPr>
        <p:spPr>
          <a:xfrm>
            <a:off x="11490754" y="1689650"/>
            <a:ext cx="45719" cy="4562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rot="5400000">
            <a:off x="6325628" y="-653675"/>
            <a:ext cx="9144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28230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1</a:t>
            </a:r>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pPr/>
              <a:t>31 January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9</a:t>
            </a:fld>
            <a:endParaRPr lang="en-US" dirty="0"/>
          </a:p>
        </p:txBody>
      </p:sp>
      <p:sp>
        <p:nvSpPr>
          <p:cNvPr id="8" name="Content Placeholder 2"/>
          <p:cNvSpPr>
            <a:spLocks noGrp="1"/>
          </p:cNvSpPr>
          <p:nvPr>
            <p:ph idx="1"/>
          </p:nvPr>
        </p:nvSpPr>
        <p:spPr>
          <a:xfrm>
            <a:off x="4188940" y="1129300"/>
            <a:ext cx="7164859" cy="5047663"/>
          </a:xfrm>
        </p:spPr>
        <p:txBody>
          <a:bodyPr/>
          <a:lstStyle/>
          <a:p>
            <a:r>
              <a:rPr lang="en-US" sz="2200" dirty="0" smtClean="0"/>
              <a:t>Michael is a recent graduate of the University of Washington working at Microsoft in Redmond, WA</a:t>
            </a:r>
          </a:p>
          <a:p>
            <a:r>
              <a:rPr lang="en-US" sz="2200" dirty="0" smtClean="0"/>
              <a:t>Living in Capitol Hill, Michael commutes to the eastside 5 days a week across the 520 to get to work</a:t>
            </a:r>
          </a:p>
          <a:p>
            <a:r>
              <a:rPr lang="en-US" sz="2200" dirty="0" smtClean="0"/>
              <a:t>Michael drives a white 2001 Ford Escape, which averages 25-30 mile per gallon</a:t>
            </a:r>
          </a:p>
          <a:p>
            <a:r>
              <a:rPr lang="en-US" sz="2200" dirty="0" smtClean="0"/>
              <a:t>One day at work, Michael sees a senior </a:t>
            </a:r>
            <a:r>
              <a:rPr lang="en-US" sz="2200" dirty="0" smtClean="0"/>
              <a:t>executive </a:t>
            </a:r>
            <a:r>
              <a:rPr lang="en-US" sz="2200" dirty="0" smtClean="0"/>
              <a:t>at the company parking lot driving a Tesla and realizes that he doesn’t have to pay the gas tax Michael has to when he goes to the pump</a:t>
            </a:r>
          </a:p>
          <a:p>
            <a:r>
              <a:rPr lang="en-US" sz="2200" dirty="0" smtClean="0"/>
              <a:t>Michael is unhappy about this and wants the WA state government to enact a fair tax across all citizens (regardless of car type) to improve roads</a:t>
            </a:r>
            <a:endParaRPr lang="en-US" sz="2200" dirty="0"/>
          </a:p>
        </p:txBody>
      </p:sp>
      <p:sp>
        <p:nvSpPr>
          <p:cNvPr id="9" name="Content Placeholder 2"/>
          <p:cNvSpPr txBox="1">
            <a:spLocks/>
          </p:cNvSpPr>
          <p:nvPr/>
        </p:nvSpPr>
        <p:spPr>
          <a:xfrm>
            <a:off x="988541" y="1351722"/>
            <a:ext cx="7164859"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0" name="Content Placeholder 2"/>
          <p:cNvSpPr txBox="1">
            <a:spLocks/>
          </p:cNvSpPr>
          <p:nvPr/>
        </p:nvSpPr>
        <p:spPr>
          <a:xfrm>
            <a:off x="751701" y="2424522"/>
            <a:ext cx="3190103"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smtClean="0">
                <a:solidFill>
                  <a:srgbClr val="81A936"/>
                </a:solidFill>
                <a:latin typeface="Roboto" charset="0"/>
                <a:ea typeface="Roboto" charset="0"/>
                <a:cs typeface="Roboto" charset="0"/>
              </a:rPr>
              <a:t>Michael Cornell</a:t>
            </a:r>
          </a:p>
        </p:txBody>
      </p:sp>
      <p:graphicFrame>
        <p:nvGraphicFramePr>
          <p:cNvPr id="14" name="Table 13"/>
          <p:cNvGraphicFramePr>
            <a:graphicFrameLocks noGrp="1"/>
          </p:cNvGraphicFramePr>
          <p:nvPr>
            <p:extLst>
              <p:ext uri="{D42A27DB-BD31-4B8C-83A1-F6EECF244321}">
                <p14:modId xmlns:p14="http://schemas.microsoft.com/office/powerpoint/2010/main" val="1774763505"/>
              </p:ext>
            </p:extLst>
          </p:nvPr>
        </p:nvGraphicFramePr>
        <p:xfrm>
          <a:off x="787399" y="2990334"/>
          <a:ext cx="3401541" cy="2545493"/>
        </p:xfrm>
        <a:graphic>
          <a:graphicData uri="http://schemas.openxmlformats.org/drawingml/2006/table">
            <a:tbl>
              <a:tblPr firstRow="1" bandRow="1">
                <a:tableStyleId>{5C22544A-7EE6-4342-B048-85BDC9FD1C3A}</a:tableStyleId>
              </a:tblPr>
              <a:tblGrid>
                <a:gridCol w="1226752"/>
                <a:gridCol w="2174789"/>
              </a:tblGrid>
              <a:tr h="488770">
                <a:tc>
                  <a:txBody>
                    <a:bodyPr/>
                    <a:lstStyle/>
                    <a:p>
                      <a:r>
                        <a:rPr lang="en-US" b="0" i="0" dirty="0" smtClean="0">
                          <a:solidFill>
                            <a:srgbClr val="04223F"/>
                          </a:solidFill>
                          <a:latin typeface="Roboto" charset="0"/>
                          <a:ea typeface="Roboto" charset="0"/>
                          <a:cs typeface="Roboto" charset="0"/>
                        </a:rPr>
                        <a:t>Age</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24</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Education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Bachelors</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Marital</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Single</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Location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Seattle</a:t>
                      </a:r>
                      <a:endParaRPr lang="en-US" b="0" i="0" dirty="0">
                        <a:solidFill>
                          <a:srgbClr val="04223F"/>
                        </a:solidFill>
                        <a:latin typeface="Roboto Light" charset="0"/>
                        <a:ea typeface="Roboto Light" charset="0"/>
                        <a:cs typeface="Roboto Light" charset="0"/>
                      </a:endParaRPr>
                    </a:p>
                  </a:txBody>
                  <a:tcPr>
                    <a:noFill/>
                  </a:tcPr>
                </a:tc>
              </a:tr>
              <a:tr h="590413">
                <a:tc>
                  <a:txBody>
                    <a:bodyPr/>
                    <a:lstStyle/>
                    <a:p>
                      <a:r>
                        <a:rPr lang="en-US" b="0" i="0" dirty="0" smtClean="0">
                          <a:solidFill>
                            <a:srgbClr val="04223F"/>
                          </a:solidFill>
                          <a:latin typeface="Roboto" charset="0"/>
                          <a:ea typeface="Roboto" charset="0"/>
                          <a:cs typeface="Roboto" charset="0"/>
                        </a:rPr>
                        <a:t>Car</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2001 Ford Escape</a:t>
                      </a:r>
                      <a:endParaRPr lang="en-US" b="0" i="0" dirty="0">
                        <a:solidFill>
                          <a:srgbClr val="04223F"/>
                        </a:solidFill>
                        <a:latin typeface="Roboto Light" charset="0"/>
                        <a:ea typeface="Roboto Light" charset="0"/>
                        <a:cs typeface="Roboto Light" charset="0"/>
                      </a:endParaRPr>
                    </a:p>
                  </a:txBody>
                  <a:tcPr>
                    <a:noFill/>
                  </a:tcPr>
                </a:tc>
              </a:tr>
            </a:tbl>
          </a:graphicData>
        </a:graphic>
      </p:graphicFrame>
      <p:pic>
        <p:nvPicPr>
          <p:cNvPr id="15" name="Picture 1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248" y="1132857"/>
            <a:ext cx="1195202" cy="1197864"/>
          </a:xfrm>
          <a:prstGeom prst="ellipse">
            <a:avLst/>
          </a:prstGeom>
        </p:spPr>
      </p:pic>
    </p:spTree>
    <p:extLst>
      <p:ext uri="{BB962C8B-B14F-4D97-AF65-F5344CB8AC3E}">
        <p14:creationId xmlns:p14="http://schemas.microsoft.com/office/powerpoint/2010/main" val="115737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5303</TotalTime>
  <Words>5243</Words>
  <Application>Microsoft Macintosh PowerPoint</Application>
  <PresentationFormat>Widescreen</PresentationFormat>
  <Paragraphs>795</Paragraphs>
  <Slides>26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Nokia Pure Text</vt:lpstr>
      <vt:lpstr>Roboto</vt:lpstr>
      <vt:lpstr>Roboto Light</vt:lpstr>
      <vt:lpstr>Arial</vt:lpstr>
      <vt:lpstr>Office Theme</vt:lpstr>
      <vt:lpstr>Washington Road Usage Charge Pilot</vt:lpstr>
      <vt:lpstr>Project Background</vt:lpstr>
      <vt:lpstr>Project Goals</vt:lpstr>
      <vt:lpstr>Team Roles</vt:lpstr>
      <vt:lpstr>Team Working Agreement</vt:lpstr>
      <vt:lpstr>Project Plan</vt:lpstr>
      <vt:lpstr>Project Timeline (cont.)</vt:lpstr>
      <vt:lpstr>Potential Solutions</vt:lpstr>
      <vt:lpstr>Persona # 1</vt:lpstr>
      <vt:lpstr>Persona # 1: Storyboard</vt:lpstr>
      <vt:lpstr>Persona # 2</vt:lpstr>
      <vt:lpstr>Persona # 2: Storyboard (1 of 2)</vt:lpstr>
      <vt:lpstr>Persona # 2: Storyboard (2 of 2)</vt:lpstr>
      <vt:lpstr>Persona # 3</vt:lpstr>
      <vt:lpstr>Persona # 3: Storyboard</vt:lpstr>
      <vt:lpstr>Competitive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Babbs</dc:creator>
  <cp:lastModifiedBy>Dylan J. Babbs</cp:lastModifiedBy>
  <cp:revision>325</cp:revision>
  <cp:lastPrinted>2016-12-05T00:36:18Z</cp:lastPrinted>
  <dcterms:created xsi:type="dcterms:W3CDTF">2016-05-15T16:13:08Z</dcterms:created>
  <dcterms:modified xsi:type="dcterms:W3CDTF">2017-02-01T19:45:42Z</dcterms:modified>
</cp:coreProperties>
</file>